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85" r:id="rId1"/>
  </p:sldMasterIdLst>
  <p:notesMasterIdLst>
    <p:notesMasterId r:id="rId29"/>
  </p:notesMasterIdLst>
  <p:handoutMasterIdLst>
    <p:handoutMasterId r:id="rId30"/>
  </p:handoutMasterIdLst>
  <p:sldIdLst>
    <p:sldId id="615" r:id="rId2"/>
    <p:sldId id="660" r:id="rId3"/>
    <p:sldId id="662" r:id="rId4"/>
    <p:sldId id="663" r:id="rId5"/>
    <p:sldId id="664" r:id="rId6"/>
    <p:sldId id="665" r:id="rId7"/>
    <p:sldId id="667" r:id="rId8"/>
    <p:sldId id="669" r:id="rId9"/>
    <p:sldId id="672" r:id="rId10"/>
    <p:sldId id="673" r:id="rId11"/>
    <p:sldId id="674" r:id="rId12"/>
    <p:sldId id="675" r:id="rId13"/>
    <p:sldId id="676" r:id="rId14"/>
    <p:sldId id="677" r:id="rId15"/>
    <p:sldId id="678" r:id="rId16"/>
    <p:sldId id="598" r:id="rId17"/>
    <p:sldId id="679" r:id="rId18"/>
    <p:sldId id="683" r:id="rId19"/>
    <p:sldId id="684" r:id="rId20"/>
    <p:sldId id="682" r:id="rId21"/>
    <p:sldId id="685" r:id="rId22"/>
    <p:sldId id="680" r:id="rId23"/>
    <p:sldId id="644" r:id="rId24"/>
    <p:sldId id="656" r:id="rId25"/>
    <p:sldId id="655" r:id="rId26"/>
    <p:sldId id="646" r:id="rId27"/>
    <p:sldId id="681" r:id="rId28"/>
  </p:sldIdLst>
  <p:sldSz cx="9144000" cy="6858000" type="screen4x3"/>
  <p:notesSz cx="6858000" cy="9296400"/>
  <p:embeddedFontLst>
    <p:embeddedFont>
      <p:font typeface="Lucida Sans" charset="0"/>
      <p:regular r:id="rId31"/>
      <p:bold r:id="rId32"/>
      <p:italic r:id="rId33"/>
      <p:boldItalic r:id="rId34"/>
    </p:embeddedFont>
    <p:embeddedFont>
      <p:font typeface="Calibri" pitchFamily="34" charset="0"/>
      <p:regular r:id="rId35"/>
      <p:bold r:id="rId36"/>
      <p:italic r:id="rId37"/>
      <p:boldItalic r:id="rId38"/>
    </p:embeddedFont>
  </p:embeddedFontLst>
  <p:custDataLst>
    <p:tags r:id="rId39"/>
  </p:custDataLst>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kumimoji="1"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kumimoji="1"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kumimoji="1"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kumimoji="1" sz="2400" kern="1200">
        <a:solidFill>
          <a:schemeClr val="tx1"/>
        </a:solidFill>
        <a:latin typeface="Times New Roman" pitchFamily="18" charset="0"/>
        <a:ea typeface="+mn-ea"/>
        <a:cs typeface="Arial" pitchFamily="34" charset="0"/>
      </a:defRPr>
    </a:lvl5pPr>
    <a:lvl6pPr marL="2286000" algn="l" defTabSz="914400" rtl="0" eaLnBrk="1" latinLnBrk="0" hangingPunct="1">
      <a:defRPr kumimoji="1" sz="2400" kern="1200">
        <a:solidFill>
          <a:schemeClr val="tx1"/>
        </a:solidFill>
        <a:latin typeface="Times New Roman" pitchFamily="18" charset="0"/>
        <a:ea typeface="+mn-ea"/>
        <a:cs typeface="Arial" pitchFamily="34" charset="0"/>
      </a:defRPr>
    </a:lvl6pPr>
    <a:lvl7pPr marL="2743200" algn="l" defTabSz="914400" rtl="0" eaLnBrk="1" latinLnBrk="0" hangingPunct="1">
      <a:defRPr kumimoji="1" sz="2400" kern="1200">
        <a:solidFill>
          <a:schemeClr val="tx1"/>
        </a:solidFill>
        <a:latin typeface="Times New Roman" pitchFamily="18" charset="0"/>
        <a:ea typeface="+mn-ea"/>
        <a:cs typeface="Arial" pitchFamily="34" charset="0"/>
      </a:defRPr>
    </a:lvl7pPr>
    <a:lvl8pPr marL="3200400" algn="l" defTabSz="914400" rtl="0" eaLnBrk="1" latinLnBrk="0" hangingPunct="1">
      <a:defRPr kumimoji="1" sz="2400" kern="1200">
        <a:solidFill>
          <a:schemeClr val="tx1"/>
        </a:solidFill>
        <a:latin typeface="Times New Roman" pitchFamily="18" charset="0"/>
        <a:ea typeface="+mn-ea"/>
        <a:cs typeface="Arial" pitchFamily="34" charset="0"/>
      </a:defRPr>
    </a:lvl8pPr>
    <a:lvl9pPr marL="3657600" algn="l" defTabSz="914400" rtl="0" eaLnBrk="1" latinLnBrk="0" hangingPunct="1">
      <a:defRPr kumimoji="1" sz="2400" kern="1200">
        <a:solidFill>
          <a:schemeClr val="tx1"/>
        </a:solidFill>
        <a:latin typeface="Times New Roman" pitchFamily="18"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powelka" initials="a"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C653C"/>
    <a:srgbClr val="000099"/>
    <a:srgbClr val="008000"/>
    <a:srgbClr val="000000"/>
    <a:srgbClr val="009900"/>
    <a:srgbClr val="FF0000"/>
    <a:srgbClr val="3366FF"/>
    <a:srgbClr val="6699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0" autoAdjust="0"/>
    <p:restoredTop sz="92658" autoAdjust="0"/>
  </p:normalViewPr>
  <p:slideViewPr>
    <p:cSldViewPr>
      <p:cViewPr>
        <p:scale>
          <a:sx n="75" d="100"/>
          <a:sy n="75" d="100"/>
        </p:scale>
        <p:origin x="-1530" y="-576"/>
      </p:cViewPr>
      <p:guideLst>
        <p:guide orient="horz" pos="2160"/>
        <p:guide pos="2880"/>
      </p:guideLst>
    </p:cSldViewPr>
  </p:slideViewPr>
  <p:outlineViewPr>
    <p:cViewPr>
      <p:scale>
        <a:sx n="33" d="100"/>
        <a:sy n="33" d="100"/>
      </p:scale>
      <p:origin x="0" y="6456"/>
    </p:cViewPr>
  </p:outlineViewPr>
  <p:notesTextViewPr>
    <p:cViewPr>
      <p:scale>
        <a:sx n="100" d="100"/>
        <a:sy n="100" d="100"/>
      </p:scale>
      <p:origin x="0" y="0"/>
    </p:cViewPr>
  </p:notesTextViewPr>
  <p:sorterViewPr>
    <p:cViewPr>
      <p:scale>
        <a:sx n="75" d="100"/>
        <a:sy n="75" d="100"/>
      </p:scale>
      <p:origin x="0" y="4380"/>
    </p:cViewPr>
  </p:sorterViewPr>
  <p:notesViewPr>
    <p:cSldViewPr>
      <p:cViewPr varScale="1">
        <p:scale>
          <a:sx n="79" d="100"/>
          <a:sy n="79" d="100"/>
        </p:scale>
        <p:origin x="-1968" y="-7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6CCC37-A5E5-4A7A-93CD-F36B66B9D4BB}" type="doc">
      <dgm:prSet loTypeId="urn:microsoft.com/office/officeart/2005/8/layout/chevron2" loCatId="list" qsTypeId="urn:microsoft.com/office/officeart/2005/8/quickstyle/simple1" qsCatId="simple" csTypeId="urn:microsoft.com/office/officeart/2005/8/colors/accent2_2" csCatId="accent2" phldr="1"/>
      <dgm:spPr/>
      <dgm:t>
        <a:bodyPr/>
        <a:lstStyle/>
        <a:p>
          <a:endParaRPr lang="en-US"/>
        </a:p>
      </dgm:t>
    </dgm:pt>
    <dgm:pt modelId="{113D9812-A025-4980-87B7-3B2BB75F5116}">
      <dgm:prSet phldrT="[Text]"/>
      <dgm:spPr>
        <a:solidFill>
          <a:srgbClr val="3C653C"/>
        </a:solidFill>
        <a:ln>
          <a:solidFill>
            <a:srgbClr val="3C653C"/>
          </a:solidFill>
        </a:ln>
      </dgm:spPr>
      <dgm:t>
        <a:bodyPr/>
        <a:lstStyle/>
        <a:p>
          <a:r>
            <a:rPr lang="en-US" dirty="0" smtClean="0"/>
            <a:t>Step 1</a:t>
          </a:r>
          <a:endParaRPr lang="en-US" dirty="0"/>
        </a:p>
      </dgm:t>
    </dgm:pt>
    <dgm:pt modelId="{FFECC6D9-CE2D-4867-8C23-8DA7453BA258}" type="parTrans" cxnId="{A582CAFE-83E4-4734-BF0A-0529D970C694}">
      <dgm:prSet/>
      <dgm:spPr/>
      <dgm:t>
        <a:bodyPr/>
        <a:lstStyle/>
        <a:p>
          <a:endParaRPr lang="en-US"/>
        </a:p>
      </dgm:t>
    </dgm:pt>
    <dgm:pt modelId="{6E494D23-4E10-4F55-A3C3-5E3EBFA918E0}" type="sibTrans" cxnId="{A582CAFE-83E4-4734-BF0A-0529D970C694}">
      <dgm:prSet/>
      <dgm:spPr/>
      <dgm:t>
        <a:bodyPr/>
        <a:lstStyle/>
        <a:p>
          <a:endParaRPr lang="en-US"/>
        </a:p>
      </dgm:t>
    </dgm:pt>
    <dgm:pt modelId="{FC70DB3C-1D4A-41F1-9A3F-7257908D87D1}">
      <dgm:prSet phldrT="[Text]" custT="1"/>
      <dgm:spPr>
        <a:ln>
          <a:solidFill>
            <a:srgbClr val="3C653C"/>
          </a:solidFill>
        </a:ln>
      </dgm:spPr>
      <dgm:t>
        <a:bodyPr/>
        <a:lstStyle/>
        <a:p>
          <a:r>
            <a:rPr lang="en-US" sz="1800" dirty="0" smtClean="0">
              <a:solidFill>
                <a:srgbClr val="3C653C"/>
              </a:solidFill>
            </a:rPr>
            <a:t>Review Green Communities Designation Criteria Guidance</a:t>
          </a:r>
          <a:endParaRPr lang="en-US" sz="1800" dirty="0">
            <a:solidFill>
              <a:srgbClr val="3C653C"/>
            </a:solidFill>
          </a:endParaRPr>
        </a:p>
      </dgm:t>
    </dgm:pt>
    <dgm:pt modelId="{0E6F4FF5-D56F-46BB-A43E-320376F56DA4}" type="parTrans" cxnId="{DDEBB880-BB7A-4E37-B065-2F2E3283C196}">
      <dgm:prSet/>
      <dgm:spPr/>
      <dgm:t>
        <a:bodyPr/>
        <a:lstStyle/>
        <a:p>
          <a:endParaRPr lang="en-US"/>
        </a:p>
      </dgm:t>
    </dgm:pt>
    <dgm:pt modelId="{5EB4E543-139F-4CE4-98D4-79285EE140C6}" type="sibTrans" cxnId="{DDEBB880-BB7A-4E37-B065-2F2E3283C196}">
      <dgm:prSet/>
      <dgm:spPr/>
      <dgm:t>
        <a:bodyPr/>
        <a:lstStyle/>
        <a:p>
          <a:endParaRPr lang="en-US"/>
        </a:p>
      </dgm:t>
    </dgm:pt>
    <dgm:pt modelId="{3B680DFF-6EFB-4A58-B09E-55F5CFA9267C}">
      <dgm:prSet phldrT="[Text]"/>
      <dgm:spPr>
        <a:solidFill>
          <a:srgbClr val="3C653C"/>
        </a:solidFill>
        <a:ln>
          <a:solidFill>
            <a:srgbClr val="3C653C"/>
          </a:solidFill>
        </a:ln>
      </dgm:spPr>
      <dgm:t>
        <a:bodyPr/>
        <a:lstStyle/>
        <a:p>
          <a:r>
            <a:rPr lang="en-US" dirty="0" smtClean="0"/>
            <a:t>Step 2</a:t>
          </a:r>
          <a:endParaRPr lang="en-US" dirty="0"/>
        </a:p>
      </dgm:t>
    </dgm:pt>
    <dgm:pt modelId="{17D066E8-359C-47BD-843B-2668BB1C3E70}" type="parTrans" cxnId="{4C8547B5-86AD-4D71-87AA-09FBFF1C1AC7}">
      <dgm:prSet/>
      <dgm:spPr/>
      <dgm:t>
        <a:bodyPr/>
        <a:lstStyle/>
        <a:p>
          <a:endParaRPr lang="en-US"/>
        </a:p>
      </dgm:t>
    </dgm:pt>
    <dgm:pt modelId="{083643FD-86CA-4356-A2CD-6AD9572D44FB}" type="sibTrans" cxnId="{4C8547B5-86AD-4D71-87AA-09FBFF1C1AC7}">
      <dgm:prSet/>
      <dgm:spPr/>
      <dgm:t>
        <a:bodyPr/>
        <a:lstStyle/>
        <a:p>
          <a:endParaRPr lang="en-US"/>
        </a:p>
      </dgm:t>
    </dgm:pt>
    <dgm:pt modelId="{AE1002FF-B24C-485E-861A-E5E27CB195A8}">
      <dgm:prSet phldrT="[Text]" custT="1"/>
      <dgm:spPr>
        <a:ln>
          <a:solidFill>
            <a:srgbClr val="3C653C"/>
          </a:solidFill>
        </a:ln>
      </dgm:spPr>
      <dgm:t>
        <a:bodyPr/>
        <a:lstStyle/>
        <a:p>
          <a:r>
            <a:rPr lang="en-US" sz="1800" dirty="0" smtClean="0">
              <a:solidFill>
                <a:srgbClr val="3C653C"/>
              </a:solidFill>
            </a:rPr>
            <a:t>Discuss Green Communities Designation with Local Government</a:t>
          </a:r>
          <a:endParaRPr lang="en-US" sz="1800" dirty="0">
            <a:solidFill>
              <a:srgbClr val="3C653C"/>
            </a:solidFill>
          </a:endParaRPr>
        </a:p>
      </dgm:t>
    </dgm:pt>
    <dgm:pt modelId="{D00D84C1-461F-4BF7-9A1C-B6F0E5A37BE5}" type="parTrans" cxnId="{23991306-3E79-462B-8976-74A3980026E3}">
      <dgm:prSet/>
      <dgm:spPr/>
      <dgm:t>
        <a:bodyPr/>
        <a:lstStyle/>
        <a:p>
          <a:endParaRPr lang="en-US"/>
        </a:p>
      </dgm:t>
    </dgm:pt>
    <dgm:pt modelId="{733BC56F-3B67-4DC4-AE6E-0FA5EFAED7FD}" type="sibTrans" cxnId="{23991306-3E79-462B-8976-74A3980026E3}">
      <dgm:prSet/>
      <dgm:spPr/>
      <dgm:t>
        <a:bodyPr/>
        <a:lstStyle/>
        <a:p>
          <a:endParaRPr lang="en-US"/>
        </a:p>
      </dgm:t>
    </dgm:pt>
    <dgm:pt modelId="{71FCF42C-7A1F-4818-8C73-4714153AC1B4}">
      <dgm:prSet phldrT="[Text]"/>
      <dgm:spPr>
        <a:solidFill>
          <a:srgbClr val="3C653C"/>
        </a:solidFill>
        <a:ln>
          <a:solidFill>
            <a:srgbClr val="3C653C"/>
          </a:solidFill>
        </a:ln>
      </dgm:spPr>
      <dgm:t>
        <a:bodyPr/>
        <a:lstStyle/>
        <a:p>
          <a:r>
            <a:rPr lang="en-US" dirty="0" smtClean="0"/>
            <a:t>Step 3</a:t>
          </a:r>
          <a:endParaRPr lang="en-US" dirty="0"/>
        </a:p>
      </dgm:t>
    </dgm:pt>
    <dgm:pt modelId="{F7514443-4C3C-47E6-9E6A-ACEEB74C341C}" type="parTrans" cxnId="{708B3437-C29F-4FA2-A218-3C33D34F9B22}">
      <dgm:prSet/>
      <dgm:spPr/>
      <dgm:t>
        <a:bodyPr/>
        <a:lstStyle/>
        <a:p>
          <a:endParaRPr lang="en-US"/>
        </a:p>
      </dgm:t>
    </dgm:pt>
    <dgm:pt modelId="{85A60403-7626-446B-A3CF-9D408496B007}" type="sibTrans" cxnId="{708B3437-C29F-4FA2-A218-3C33D34F9B22}">
      <dgm:prSet/>
      <dgm:spPr/>
      <dgm:t>
        <a:bodyPr/>
        <a:lstStyle/>
        <a:p>
          <a:endParaRPr lang="en-US"/>
        </a:p>
      </dgm:t>
    </dgm:pt>
    <dgm:pt modelId="{4633A4CB-677A-4D2D-9BA6-D1BA86AEA850}">
      <dgm:prSet phldrT="[Text]" custT="1"/>
      <dgm:spPr>
        <a:ln>
          <a:solidFill>
            <a:srgbClr val="3C653C"/>
          </a:solidFill>
        </a:ln>
      </dgm:spPr>
      <dgm:t>
        <a:bodyPr/>
        <a:lstStyle/>
        <a:p>
          <a:r>
            <a:rPr lang="en-US" sz="1800" dirty="0" smtClean="0">
              <a:solidFill>
                <a:srgbClr val="3C653C"/>
              </a:solidFill>
            </a:rPr>
            <a:t>Meet the 5 Green Communities Criteria and submit a Designation Application</a:t>
          </a:r>
          <a:endParaRPr lang="en-US" sz="1800" dirty="0">
            <a:solidFill>
              <a:srgbClr val="3C653C"/>
            </a:solidFill>
          </a:endParaRPr>
        </a:p>
      </dgm:t>
    </dgm:pt>
    <dgm:pt modelId="{4EA1F9D0-3853-49DB-89C0-77109CCB52DA}" type="parTrans" cxnId="{151F2DF5-28F8-4FED-AD17-1308441DACAF}">
      <dgm:prSet/>
      <dgm:spPr/>
      <dgm:t>
        <a:bodyPr/>
        <a:lstStyle/>
        <a:p>
          <a:endParaRPr lang="en-US"/>
        </a:p>
      </dgm:t>
    </dgm:pt>
    <dgm:pt modelId="{F68C0875-0341-4377-9E7F-67896F8F6A53}" type="sibTrans" cxnId="{151F2DF5-28F8-4FED-AD17-1308441DACAF}">
      <dgm:prSet/>
      <dgm:spPr/>
      <dgm:t>
        <a:bodyPr/>
        <a:lstStyle/>
        <a:p>
          <a:endParaRPr lang="en-US"/>
        </a:p>
      </dgm:t>
    </dgm:pt>
    <dgm:pt modelId="{2E1D5C67-91B8-4708-9D31-B8C18E8F9948}">
      <dgm:prSet phldrT="[Text]" custT="1"/>
      <dgm:spPr>
        <a:ln>
          <a:solidFill>
            <a:srgbClr val="3C653C"/>
          </a:solidFill>
        </a:ln>
      </dgm:spPr>
      <dgm:t>
        <a:bodyPr/>
        <a:lstStyle/>
        <a:p>
          <a:r>
            <a:rPr lang="en-US" sz="1800" dirty="0" smtClean="0">
              <a:solidFill>
                <a:srgbClr val="3C653C"/>
              </a:solidFill>
            </a:rPr>
            <a:t>Receive Green Community Designation from DOER</a:t>
          </a:r>
          <a:endParaRPr lang="en-US" sz="1800" dirty="0">
            <a:solidFill>
              <a:srgbClr val="3C653C"/>
            </a:solidFill>
          </a:endParaRPr>
        </a:p>
      </dgm:t>
    </dgm:pt>
    <dgm:pt modelId="{9FDFE0A3-E4A6-4533-9CB0-0D62541EFB3F}" type="parTrans" cxnId="{404EAE9E-70A1-499B-882B-25B64226CEF2}">
      <dgm:prSet/>
      <dgm:spPr/>
      <dgm:t>
        <a:bodyPr/>
        <a:lstStyle/>
        <a:p>
          <a:endParaRPr lang="en-US"/>
        </a:p>
      </dgm:t>
    </dgm:pt>
    <dgm:pt modelId="{EECEDDCF-96C0-4366-AD92-EC9DB6FE25C2}" type="sibTrans" cxnId="{404EAE9E-70A1-499B-882B-25B64226CEF2}">
      <dgm:prSet/>
      <dgm:spPr/>
      <dgm:t>
        <a:bodyPr/>
        <a:lstStyle/>
        <a:p>
          <a:endParaRPr lang="en-US"/>
        </a:p>
      </dgm:t>
    </dgm:pt>
    <dgm:pt modelId="{F6326A7D-A2D1-48F9-902D-2308D69D7305}">
      <dgm:prSet phldrT="[Text]" custT="1"/>
      <dgm:spPr>
        <a:ln>
          <a:solidFill>
            <a:srgbClr val="3C653C"/>
          </a:solidFill>
        </a:ln>
      </dgm:spPr>
      <dgm:t>
        <a:bodyPr/>
        <a:lstStyle/>
        <a:p>
          <a:r>
            <a:rPr lang="en-US" sz="1800" dirty="0" smtClean="0">
              <a:solidFill>
                <a:srgbClr val="3C653C"/>
              </a:solidFill>
            </a:rPr>
            <a:t>Contact your Green Communities Regional Coordinator</a:t>
          </a:r>
          <a:endParaRPr lang="en-US" sz="1800" dirty="0">
            <a:solidFill>
              <a:srgbClr val="3C653C"/>
            </a:solidFill>
          </a:endParaRPr>
        </a:p>
      </dgm:t>
    </dgm:pt>
    <dgm:pt modelId="{F85B6B53-E7EA-4EA0-8068-BD6DF9A3DEB4}" type="parTrans" cxnId="{86CE607E-0B30-4336-BDAE-DD6CDB069A7F}">
      <dgm:prSet/>
      <dgm:spPr/>
      <dgm:t>
        <a:bodyPr/>
        <a:lstStyle/>
        <a:p>
          <a:endParaRPr lang="en-US"/>
        </a:p>
      </dgm:t>
    </dgm:pt>
    <dgm:pt modelId="{9C25F8A2-475A-420B-8E02-3F139B7F6495}" type="sibTrans" cxnId="{86CE607E-0B30-4336-BDAE-DD6CDB069A7F}">
      <dgm:prSet/>
      <dgm:spPr/>
      <dgm:t>
        <a:bodyPr/>
        <a:lstStyle/>
        <a:p>
          <a:endParaRPr lang="en-US"/>
        </a:p>
      </dgm:t>
    </dgm:pt>
    <dgm:pt modelId="{F9AD0849-1447-4A86-926F-D9B55DD24582}">
      <dgm:prSet phldrT="[Text]" custT="1"/>
      <dgm:spPr>
        <a:ln>
          <a:solidFill>
            <a:srgbClr val="3C653C"/>
          </a:solidFill>
        </a:ln>
      </dgm:spPr>
      <dgm:t>
        <a:bodyPr/>
        <a:lstStyle/>
        <a:p>
          <a:r>
            <a:rPr lang="en-US" sz="1800" dirty="0" smtClean="0">
              <a:solidFill>
                <a:srgbClr val="3C653C"/>
              </a:solidFill>
            </a:rPr>
            <a:t>Apply for Green Community Grants</a:t>
          </a:r>
          <a:endParaRPr lang="en-US" sz="1800" dirty="0">
            <a:solidFill>
              <a:srgbClr val="3C653C"/>
            </a:solidFill>
          </a:endParaRPr>
        </a:p>
      </dgm:t>
    </dgm:pt>
    <dgm:pt modelId="{FE7A54B2-C792-41F1-BD56-587D0C3E4083}" type="parTrans" cxnId="{EA1CC504-E48A-4A40-A943-F4BF095FE4A8}">
      <dgm:prSet/>
      <dgm:spPr/>
      <dgm:t>
        <a:bodyPr/>
        <a:lstStyle/>
        <a:p>
          <a:endParaRPr lang="en-US"/>
        </a:p>
      </dgm:t>
    </dgm:pt>
    <dgm:pt modelId="{DF154C2F-522F-4BF8-81B7-9E3475F44BFA}" type="sibTrans" cxnId="{EA1CC504-E48A-4A40-A943-F4BF095FE4A8}">
      <dgm:prSet/>
      <dgm:spPr/>
      <dgm:t>
        <a:bodyPr/>
        <a:lstStyle/>
        <a:p>
          <a:endParaRPr lang="en-US"/>
        </a:p>
      </dgm:t>
    </dgm:pt>
    <dgm:pt modelId="{F83DFE2F-7727-4DD6-A5CA-A2E1CA872184}">
      <dgm:prSet phldrT="[Text]" custT="1"/>
      <dgm:spPr>
        <a:ln>
          <a:solidFill>
            <a:srgbClr val="3C653C"/>
          </a:solidFill>
        </a:ln>
      </dgm:spPr>
      <dgm:t>
        <a:bodyPr/>
        <a:lstStyle/>
        <a:p>
          <a:r>
            <a:rPr lang="en-US" sz="1800" dirty="0" smtClean="0">
              <a:solidFill>
                <a:srgbClr val="3C653C"/>
              </a:solidFill>
            </a:rPr>
            <a:t>Receive local approval to apply for Green Communities status</a:t>
          </a:r>
          <a:endParaRPr lang="en-US" sz="1800" dirty="0">
            <a:solidFill>
              <a:srgbClr val="3C653C"/>
            </a:solidFill>
          </a:endParaRPr>
        </a:p>
      </dgm:t>
    </dgm:pt>
    <dgm:pt modelId="{E79E7958-B887-48A8-AA90-9548AB9C2EC7}" type="parTrans" cxnId="{EFA695C6-DF6D-4CB5-BE35-EBA16A76DEC9}">
      <dgm:prSet/>
      <dgm:spPr/>
      <dgm:t>
        <a:bodyPr/>
        <a:lstStyle/>
        <a:p>
          <a:endParaRPr lang="en-US"/>
        </a:p>
      </dgm:t>
    </dgm:pt>
    <dgm:pt modelId="{9C4E7909-0D7C-4DAE-AA75-7F65371B4854}" type="sibTrans" cxnId="{EFA695C6-DF6D-4CB5-BE35-EBA16A76DEC9}">
      <dgm:prSet/>
      <dgm:spPr/>
      <dgm:t>
        <a:bodyPr/>
        <a:lstStyle/>
        <a:p>
          <a:endParaRPr lang="en-US"/>
        </a:p>
      </dgm:t>
    </dgm:pt>
    <dgm:pt modelId="{3AC4548A-2752-421B-BA80-74CA8969E60D}" type="pres">
      <dgm:prSet presAssocID="{686CCC37-A5E5-4A7A-93CD-F36B66B9D4BB}" presName="linearFlow" presStyleCnt="0">
        <dgm:presLayoutVars>
          <dgm:dir/>
          <dgm:animLvl val="lvl"/>
          <dgm:resizeHandles val="exact"/>
        </dgm:presLayoutVars>
      </dgm:prSet>
      <dgm:spPr/>
      <dgm:t>
        <a:bodyPr/>
        <a:lstStyle/>
        <a:p>
          <a:endParaRPr lang="en-US"/>
        </a:p>
      </dgm:t>
    </dgm:pt>
    <dgm:pt modelId="{E6B716C7-A902-4F16-8928-09313F2B80C1}" type="pres">
      <dgm:prSet presAssocID="{113D9812-A025-4980-87B7-3B2BB75F5116}" presName="composite" presStyleCnt="0"/>
      <dgm:spPr/>
    </dgm:pt>
    <dgm:pt modelId="{17B81F87-B96A-4106-B76E-C4BB2015E7CB}" type="pres">
      <dgm:prSet presAssocID="{113D9812-A025-4980-87B7-3B2BB75F5116}" presName="parentText" presStyleLbl="alignNode1" presStyleIdx="0" presStyleCnt="3">
        <dgm:presLayoutVars>
          <dgm:chMax val="1"/>
          <dgm:bulletEnabled val="1"/>
        </dgm:presLayoutVars>
      </dgm:prSet>
      <dgm:spPr/>
      <dgm:t>
        <a:bodyPr/>
        <a:lstStyle/>
        <a:p>
          <a:endParaRPr lang="en-US"/>
        </a:p>
      </dgm:t>
    </dgm:pt>
    <dgm:pt modelId="{52859C17-BAC6-4892-9FD6-D699033FB20A}" type="pres">
      <dgm:prSet presAssocID="{113D9812-A025-4980-87B7-3B2BB75F5116}" presName="descendantText" presStyleLbl="alignAcc1" presStyleIdx="0" presStyleCnt="3">
        <dgm:presLayoutVars>
          <dgm:bulletEnabled val="1"/>
        </dgm:presLayoutVars>
      </dgm:prSet>
      <dgm:spPr/>
      <dgm:t>
        <a:bodyPr/>
        <a:lstStyle/>
        <a:p>
          <a:endParaRPr lang="en-US"/>
        </a:p>
      </dgm:t>
    </dgm:pt>
    <dgm:pt modelId="{7E2EC9AA-AD30-49BF-B057-D8AC84E1EF24}" type="pres">
      <dgm:prSet presAssocID="{6E494D23-4E10-4F55-A3C3-5E3EBFA918E0}" presName="sp" presStyleCnt="0"/>
      <dgm:spPr/>
    </dgm:pt>
    <dgm:pt modelId="{AEACDF85-9D13-4FBC-8CC1-F304ABF280FE}" type="pres">
      <dgm:prSet presAssocID="{3B680DFF-6EFB-4A58-B09E-55F5CFA9267C}" presName="composite" presStyleCnt="0"/>
      <dgm:spPr/>
    </dgm:pt>
    <dgm:pt modelId="{D70413AB-032E-46EA-B2FC-2BE85381E366}" type="pres">
      <dgm:prSet presAssocID="{3B680DFF-6EFB-4A58-B09E-55F5CFA9267C}" presName="parentText" presStyleLbl="alignNode1" presStyleIdx="1" presStyleCnt="3">
        <dgm:presLayoutVars>
          <dgm:chMax val="1"/>
          <dgm:bulletEnabled val="1"/>
        </dgm:presLayoutVars>
      </dgm:prSet>
      <dgm:spPr/>
      <dgm:t>
        <a:bodyPr/>
        <a:lstStyle/>
        <a:p>
          <a:endParaRPr lang="en-US"/>
        </a:p>
      </dgm:t>
    </dgm:pt>
    <dgm:pt modelId="{E22E9E91-C0FD-422E-B917-A14F15D46B42}" type="pres">
      <dgm:prSet presAssocID="{3B680DFF-6EFB-4A58-B09E-55F5CFA9267C}" presName="descendantText" presStyleLbl="alignAcc1" presStyleIdx="1" presStyleCnt="3">
        <dgm:presLayoutVars>
          <dgm:bulletEnabled val="1"/>
        </dgm:presLayoutVars>
      </dgm:prSet>
      <dgm:spPr/>
      <dgm:t>
        <a:bodyPr/>
        <a:lstStyle/>
        <a:p>
          <a:endParaRPr lang="en-US"/>
        </a:p>
      </dgm:t>
    </dgm:pt>
    <dgm:pt modelId="{0058760B-C2E1-4186-8FD2-C607E8BEDFA1}" type="pres">
      <dgm:prSet presAssocID="{083643FD-86CA-4356-A2CD-6AD9572D44FB}" presName="sp" presStyleCnt="0"/>
      <dgm:spPr/>
    </dgm:pt>
    <dgm:pt modelId="{69A2AC87-C2F3-4AE5-A29B-172DDEB48644}" type="pres">
      <dgm:prSet presAssocID="{71FCF42C-7A1F-4818-8C73-4714153AC1B4}" presName="composite" presStyleCnt="0"/>
      <dgm:spPr/>
    </dgm:pt>
    <dgm:pt modelId="{7B294C31-000F-4DB9-B54D-AF027B83189E}" type="pres">
      <dgm:prSet presAssocID="{71FCF42C-7A1F-4818-8C73-4714153AC1B4}" presName="parentText" presStyleLbl="alignNode1" presStyleIdx="2" presStyleCnt="3">
        <dgm:presLayoutVars>
          <dgm:chMax val="1"/>
          <dgm:bulletEnabled val="1"/>
        </dgm:presLayoutVars>
      </dgm:prSet>
      <dgm:spPr/>
      <dgm:t>
        <a:bodyPr/>
        <a:lstStyle/>
        <a:p>
          <a:endParaRPr lang="en-US"/>
        </a:p>
      </dgm:t>
    </dgm:pt>
    <dgm:pt modelId="{DB591D93-F3F6-49C6-90AB-82DC5854EBA4}" type="pres">
      <dgm:prSet presAssocID="{71FCF42C-7A1F-4818-8C73-4714153AC1B4}" presName="descendantText" presStyleLbl="alignAcc1" presStyleIdx="2" presStyleCnt="3">
        <dgm:presLayoutVars>
          <dgm:bulletEnabled val="1"/>
        </dgm:presLayoutVars>
      </dgm:prSet>
      <dgm:spPr/>
      <dgm:t>
        <a:bodyPr/>
        <a:lstStyle/>
        <a:p>
          <a:endParaRPr lang="en-US"/>
        </a:p>
      </dgm:t>
    </dgm:pt>
  </dgm:ptLst>
  <dgm:cxnLst>
    <dgm:cxn modelId="{0E632BE5-9CD6-4F5E-BF0D-8A5F109B6E29}" type="presOf" srcId="{F9AD0849-1447-4A86-926F-D9B55DD24582}" destId="{DB591D93-F3F6-49C6-90AB-82DC5854EBA4}" srcOrd="0" destOrd="2" presId="urn:microsoft.com/office/officeart/2005/8/layout/chevron2"/>
    <dgm:cxn modelId="{BBC836D2-1F30-461B-9C67-11891CA264FA}" type="presOf" srcId="{113D9812-A025-4980-87B7-3B2BB75F5116}" destId="{17B81F87-B96A-4106-B76E-C4BB2015E7CB}" srcOrd="0" destOrd="0" presId="urn:microsoft.com/office/officeart/2005/8/layout/chevron2"/>
    <dgm:cxn modelId="{86CE607E-0B30-4336-BDAE-DD6CDB069A7F}" srcId="{113D9812-A025-4980-87B7-3B2BB75F5116}" destId="{F6326A7D-A2D1-48F9-902D-2308D69D7305}" srcOrd="1" destOrd="0" parTransId="{F85B6B53-E7EA-4EA0-8068-BD6DF9A3DEB4}" sibTransId="{9C25F8A2-475A-420B-8E02-3F139B7F6495}"/>
    <dgm:cxn modelId="{A8F97642-C91A-47BC-9078-734DEDF09B72}" type="presOf" srcId="{AE1002FF-B24C-485E-861A-E5E27CB195A8}" destId="{E22E9E91-C0FD-422E-B917-A14F15D46B42}" srcOrd="0" destOrd="0" presId="urn:microsoft.com/office/officeart/2005/8/layout/chevron2"/>
    <dgm:cxn modelId="{E155BAEF-51F1-4ABE-905C-A92F295DEBF7}" type="presOf" srcId="{F83DFE2F-7727-4DD6-A5CA-A2E1CA872184}" destId="{E22E9E91-C0FD-422E-B917-A14F15D46B42}" srcOrd="0" destOrd="1" presId="urn:microsoft.com/office/officeart/2005/8/layout/chevron2"/>
    <dgm:cxn modelId="{EFA695C6-DF6D-4CB5-BE35-EBA16A76DEC9}" srcId="{3B680DFF-6EFB-4A58-B09E-55F5CFA9267C}" destId="{F83DFE2F-7727-4DD6-A5CA-A2E1CA872184}" srcOrd="1" destOrd="0" parTransId="{E79E7958-B887-48A8-AA90-9548AB9C2EC7}" sibTransId="{9C4E7909-0D7C-4DAE-AA75-7F65371B4854}"/>
    <dgm:cxn modelId="{C2BC41AF-3325-4060-A6B7-5706AD5EEEBF}" type="presOf" srcId="{FC70DB3C-1D4A-41F1-9A3F-7257908D87D1}" destId="{52859C17-BAC6-4892-9FD6-D699033FB20A}" srcOrd="0" destOrd="0" presId="urn:microsoft.com/office/officeart/2005/8/layout/chevron2"/>
    <dgm:cxn modelId="{DDEBB880-BB7A-4E37-B065-2F2E3283C196}" srcId="{113D9812-A025-4980-87B7-3B2BB75F5116}" destId="{FC70DB3C-1D4A-41F1-9A3F-7257908D87D1}" srcOrd="0" destOrd="0" parTransId="{0E6F4FF5-D56F-46BB-A43E-320376F56DA4}" sibTransId="{5EB4E543-139F-4CE4-98D4-79285EE140C6}"/>
    <dgm:cxn modelId="{404EAE9E-70A1-499B-882B-25B64226CEF2}" srcId="{71FCF42C-7A1F-4818-8C73-4714153AC1B4}" destId="{2E1D5C67-91B8-4708-9D31-B8C18E8F9948}" srcOrd="1" destOrd="0" parTransId="{9FDFE0A3-E4A6-4533-9CB0-0D62541EFB3F}" sibTransId="{EECEDDCF-96C0-4366-AD92-EC9DB6FE25C2}"/>
    <dgm:cxn modelId="{23991306-3E79-462B-8976-74A3980026E3}" srcId="{3B680DFF-6EFB-4A58-B09E-55F5CFA9267C}" destId="{AE1002FF-B24C-485E-861A-E5E27CB195A8}" srcOrd="0" destOrd="0" parTransId="{D00D84C1-461F-4BF7-9A1C-B6F0E5A37BE5}" sibTransId="{733BC56F-3B67-4DC4-AE6E-0FA5EFAED7FD}"/>
    <dgm:cxn modelId="{708B3437-C29F-4FA2-A218-3C33D34F9B22}" srcId="{686CCC37-A5E5-4A7A-93CD-F36B66B9D4BB}" destId="{71FCF42C-7A1F-4818-8C73-4714153AC1B4}" srcOrd="2" destOrd="0" parTransId="{F7514443-4C3C-47E6-9E6A-ACEEB74C341C}" sibTransId="{85A60403-7626-446B-A3CF-9D408496B007}"/>
    <dgm:cxn modelId="{EA1CC504-E48A-4A40-A943-F4BF095FE4A8}" srcId="{71FCF42C-7A1F-4818-8C73-4714153AC1B4}" destId="{F9AD0849-1447-4A86-926F-D9B55DD24582}" srcOrd="2" destOrd="0" parTransId="{FE7A54B2-C792-41F1-BD56-587D0C3E4083}" sibTransId="{DF154C2F-522F-4BF8-81B7-9E3475F44BFA}"/>
    <dgm:cxn modelId="{151F2DF5-28F8-4FED-AD17-1308441DACAF}" srcId="{71FCF42C-7A1F-4818-8C73-4714153AC1B4}" destId="{4633A4CB-677A-4D2D-9BA6-D1BA86AEA850}" srcOrd="0" destOrd="0" parTransId="{4EA1F9D0-3853-49DB-89C0-77109CCB52DA}" sibTransId="{F68C0875-0341-4377-9E7F-67896F8F6A53}"/>
    <dgm:cxn modelId="{7F6C5035-6A38-465F-B3B9-1283FBBAC707}" type="presOf" srcId="{F6326A7D-A2D1-48F9-902D-2308D69D7305}" destId="{52859C17-BAC6-4892-9FD6-D699033FB20A}" srcOrd="0" destOrd="1" presId="urn:microsoft.com/office/officeart/2005/8/layout/chevron2"/>
    <dgm:cxn modelId="{4C8547B5-86AD-4D71-87AA-09FBFF1C1AC7}" srcId="{686CCC37-A5E5-4A7A-93CD-F36B66B9D4BB}" destId="{3B680DFF-6EFB-4A58-B09E-55F5CFA9267C}" srcOrd="1" destOrd="0" parTransId="{17D066E8-359C-47BD-843B-2668BB1C3E70}" sibTransId="{083643FD-86CA-4356-A2CD-6AD9572D44FB}"/>
    <dgm:cxn modelId="{986E704D-29FE-410E-91C8-3DE024BB69AA}" type="presOf" srcId="{4633A4CB-677A-4D2D-9BA6-D1BA86AEA850}" destId="{DB591D93-F3F6-49C6-90AB-82DC5854EBA4}" srcOrd="0" destOrd="0" presId="urn:microsoft.com/office/officeart/2005/8/layout/chevron2"/>
    <dgm:cxn modelId="{7F3FE2E1-81F9-41EC-8F1E-DED28B7C7FF6}" type="presOf" srcId="{3B680DFF-6EFB-4A58-B09E-55F5CFA9267C}" destId="{D70413AB-032E-46EA-B2FC-2BE85381E366}" srcOrd="0" destOrd="0" presId="urn:microsoft.com/office/officeart/2005/8/layout/chevron2"/>
    <dgm:cxn modelId="{1FACECE9-13DF-4DCB-B503-57F434DB6688}" type="presOf" srcId="{71FCF42C-7A1F-4818-8C73-4714153AC1B4}" destId="{7B294C31-000F-4DB9-B54D-AF027B83189E}" srcOrd="0" destOrd="0" presId="urn:microsoft.com/office/officeart/2005/8/layout/chevron2"/>
    <dgm:cxn modelId="{77F908AB-1CE1-472F-9377-E4A5CF50D255}" type="presOf" srcId="{2E1D5C67-91B8-4708-9D31-B8C18E8F9948}" destId="{DB591D93-F3F6-49C6-90AB-82DC5854EBA4}" srcOrd="0" destOrd="1" presId="urn:microsoft.com/office/officeart/2005/8/layout/chevron2"/>
    <dgm:cxn modelId="{920B5FF3-36AF-456A-B142-3A19A9BDB5FA}" type="presOf" srcId="{686CCC37-A5E5-4A7A-93CD-F36B66B9D4BB}" destId="{3AC4548A-2752-421B-BA80-74CA8969E60D}" srcOrd="0" destOrd="0" presId="urn:microsoft.com/office/officeart/2005/8/layout/chevron2"/>
    <dgm:cxn modelId="{A582CAFE-83E4-4734-BF0A-0529D970C694}" srcId="{686CCC37-A5E5-4A7A-93CD-F36B66B9D4BB}" destId="{113D9812-A025-4980-87B7-3B2BB75F5116}" srcOrd="0" destOrd="0" parTransId="{FFECC6D9-CE2D-4867-8C23-8DA7453BA258}" sibTransId="{6E494D23-4E10-4F55-A3C3-5E3EBFA918E0}"/>
    <dgm:cxn modelId="{16792434-E101-4BBF-A264-57D25FE71410}" type="presParOf" srcId="{3AC4548A-2752-421B-BA80-74CA8969E60D}" destId="{E6B716C7-A902-4F16-8928-09313F2B80C1}" srcOrd="0" destOrd="0" presId="urn:microsoft.com/office/officeart/2005/8/layout/chevron2"/>
    <dgm:cxn modelId="{B480F789-6B5E-47FB-BEC5-5AFE8CB35915}" type="presParOf" srcId="{E6B716C7-A902-4F16-8928-09313F2B80C1}" destId="{17B81F87-B96A-4106-B76E-C4BB2015E7CB}" srcOrd="0" destOrd="0" presId="urn:microsoft.com/office/officeart/2005/8/layout/chevron2"/>
    <dgm:cxn modelId="{E2129942-51C2-44FB-B9B0-F3F32DF0ACB1}" type="presParOf" srcId="{E6B716C7-A902-4F16-8928-09313F2B80C1}" destId="{52859C17-BAC6-4892-9FD6-D699033FB20A}" srcOrd="1" destOrd="0" presId="urn:microsoft.com/office/officeart/2005/8/layout/chevron2"/>
    <dgm:cxn modelId="{8BFBAE2E-8B4B-45F6-B1A8-E74BA10D55AA}" type="presParOf" srcId="{3AC4548A-2752-421B-BA80-74CA8969E60D}" destId="{7E2EC9AA-AD30-49BF-B057-D8AC84E1EF24}" srcOrd="1" destOrd="0" presId="urn:microsoft.com/office/officeart/2005/8/layout/chevron2"/>
    <dgm:cxn modelId="{0FDDEA67-78F2-41D9-8D66-95E069495161}" type="presParOf" srcId="{3AC4548A-2752-421B-BA80-74CA8969E60D}" destId="{AEACDF85-9D13-4FBC-8CC1-F304ABF280FE}" srcOrd="2" destOrd="0" presId="urn:microsoft.com/office/officeart/2005/8/layout/chevron2"/>
    <dgm:cxn modelId="{4585396B-6F92-4476-9E19-AEE9678C1E90}" type="presParOf" srcId="{AEACDF85-9D13-4FBC-8CC1-F304ABF280FE}" destId="{D70413AB-032E-46EA-B2FC-2BE85381E366}" srcOrd="0" destOrd="0" presId="urn:microsoft.com/office/officeart/2005/8/layout/chevron2"/>
    <dgm:cxn modelId="{66345589-FA09-44C4-9758-3C6E0F8F9FFF}" type="presParOf" srcId="{AEACDF85-9D13-4FBC-8CC1-F304ABF280FE}" destId="{E22E9E91-C0FD-422E-B917-A14F15D46B42}" srcOrd="1" destOrd="0" presId="urn:microsoft.com/office/officeart/2005/8/layout/chevron2"/>
    <dgm:cxn modelId="{C6B244E5-85AD-4EE4-993B-438B87B8D910}" type="presParOf" srcId="{3AC4548A-2752-421B-BA80-74CA8969E60D}" destId="{0058760B-C2E1-4186-8FD2-C607E8BEDFA1}" srcOrd="3" destOrd="0" presId="urn:microsoft.com/office/officeart/2005/8/layout/chevron2"/>
    <dgm:cxn modelId="{E61F0E03-5C9D-461F-B7CC-E44F09AEB74C}" type="presParOf" srcId="{3AC4548A-2752-421B-BA80-74CA8969E60D}" destId="{69A2AC87-C2F3-4AE5-A29B-172DDEB48644}" srcOrd="4" destOrd="0" presId="urn:microsoft.com/office/officeart/2005/8/layout/chevron2"/>
    <dgm:cxn modelId="{93790DB5-E492-459B-A224-A394132C0E2B}" type="presParOf" srcId="{69A2AC87-C2F3-4AE5-A29B-172DDEB48644}" destId="{7B294C31-000F-4DB9-B54D-AF027B83189E}" srcOrd="0" destOrd="0" presId="urn:microsoft.com/office/officeart/2005/8/layout/chevron2"/>
    <dgm:cxn modelId="{F7F18180-1B0D-4400-B738-1EE552F9200D}" type="presParOf" srcId="{69A2AC87-C2F3-4AE5-A29B-172DDEB48644}" destId="{DB591D93-F3F6-49C6-90AB-82DC5854EBA4}"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B81F87-B96A-4106-B76E-C4BB2015E7CB}">
      <dsp:nvSpPr>
        <dsp:cNvPr id="0" name=""/>
        <dsp:cNvSpPr/>
      </dsp:nvSpPr>
      <dsp:spPr>
        <a:xfrm rot="5400000">
          <a:off x="-239951" y="244124"/>
          <a:ext cx="1599678" cy="1119774"/>
        </a:xfrm>
        <a:prstGeom prst="chevron">
          <a:avLst/>
        </a:prstGeom>
        <a:solidFill>
          <a:srgbClr val="3C653C"/>
        </a:solidFill>
        <a:ln w="25400" cap="flat" cmpd="sng" algn="ctr">
          <a:solidFill>
            <a:srgbClr val="3C653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Step 1</a:t>
          </a:r>
          <a:endParaRPr lang="en-US" sz="2900" kern="1200" dirty="0"/>
        </a:p>
      </dsp:txBody>
      <dsp:txXfrm rot="5400000">
        <a:off x="-239951" y="244124"/>
        <a:ext cx="1599678" cy="1119774"/>
      </dsp:txXfrm>
    </dsp:sp>
    <dsp:sp modelId="{52859C17-BAC6-4892-9FD6-D699033FB20A}">
      <dsp:nvSpPr>
        <dsp:cNvPr id="0" name=""/>
        <dsp:cNvSpPr/>
      </dsp:nvSpPr>
      <dsp:spPr>
        <a:xfrm rot="5400000">
          <a:off x="3886504" y="-2762557"/>
          <a:ext cx="1039790" cy="6573250"/>
        </a:xfrm>
        <a:prstGeom prst="round2SameRect">
          <a:avLst/>
        </a:prstGeom>
        <a:solidFill>
          <a:schemeClr val="lt1">
            <a:alpha val="90000"/>
            <a:hueOff val="0"/>
            <a:satOff val="0"/>
            <a:lumOff val="0"/>
            <a:alphaOff val="0"/>
          </a:schemeClr>
        </a:solidFill>
        <a:ln w="25400" cap="flat" cmpd="sng" algn="ctr">
          <a:solidFill>
            <a:srgbClr val="3C653C"/>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rgbClr val="3C653C"/>
              </a:solidFill>
            </a:rPr>
            <a:t>Review Green Communities Designation Criteria Guidance</a:t>
          </a:r>
          <a:endParaRPr lang="en-US" sz="1800" kern="1200" dirty="0">
            <a:solidFill>
              <a:srgbClr val="3C653C"/>
            </a:solidFill>
          </a:endParaRPr>
        </a:p>
        <a:p>
          <a:pPr marL="171450" lvl="1" indent="-171450" algn="l" defTabSz="800100">
            <a:lnSpc>
              <a:spcPct val="90000"/>
            </a:lnSpc>
            <a:spcBef>
              <a:spcPct val="0"/>
            </a:spcBef>
            <a:spcAft>
              <a:spcPct val="15000"/>
            </a:spcAft>
            <a:buChar char="••"/>
          </a:pPr>
          <a:r>
            <a:rPr lang="en-US" sz="1800" kern="1200" dirty="0" smtClean="0">
              <a:solidFill>
                <a:srgbClr val="3C653C"/>
              </a:solidFill>
            </a:rPr>
            <a:t>Contact your Green Communities Regional Coordinator</a:t>
          </a:r>
          <a:endParaRPr lang="en-US" sz="1800" kern="1200" dirty="0">
            <a:solidFill>
              <a:srgbClr val="3C653C"/>
            </a:solidFill>
          </a:endParaRPr>
        </a:p>
      </dsp:txBody>
      <dsp:txXfrm rot="5400000">
        <a:off x="3886504" y="-2762557"/>
        <a:ext cx="1039790" cy="6573250"/>
      </dsp:txXfrm>
    </dsp:sp>
    <dsp:sp modelId="{D70413AB-032E-46EA-B2FC-2BE85381E366}">
      <dsp:nvSpPr>
        <dsp:cNvPr id="0" name=""/>
        <dsp:cNvSpPr/>
      </dsp:nvSpPr>
      <dsp:spPr>
        <a:xfrm rot="5400000">
          <a:off x="-239951" y="1649912"/>
          <a:ext cx="1599678" cy="1119774"/>
        </a:xfrm>
        <a:prstGeom prst="chevron">
          <a:avLst/>
        </a:prstGeom>
        <a:solidFill>
          <a:srgbClr val="3C653C"/>
        </a:solidFill>
        <a:ln w="25400" cap="flat" cmpd="sng" algn="ctr">
          <a:solidFill>
            <a:srgbClr val="3C653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Step 2</a:t>
          </a:r>
          <a:endParaRPr lang="en-US" sz="2900" kern="1200" dirty="0"/>
        </a:p>
      </dsp:txBody>
      <dsp:txXfrm rot="5400000">
        <a:off x="-239951" y="1649912"/>
        <a:ext cx="1599678" cy="1119774"/>
      </dsp:txXfrm>
    </dsp:sp>
    <dsp:sp modelId="{E22E9E91-C0FD-422E-B917-A14F15D46B42}">
      <dsp:nvSpPr>
        <dsp:cNvPr id="0" name=""/>
        <dsp:cNvSpPr/>
      </dsp:nvSpPr>
      <dsp:spPr>
        <a:xfrm rot="5400000">
          <a:off x="3886504" y="-1356768"/>
          <a:ext cx="1039790" cy="6573250"/>
        </a:xfrm>
        <a:prstGeom prst="round2SameRect">
          <a:avLst/>
        </a:prstGeom>
        <a:solidFill>
          <a:schemeClr val="lt1">
            <a:alpha val="90000"/>
            <a:hueOff val="0"/>
            <a:satOff val="0"/>
            <a:lumOff val="0"/>
            <a:alphaOff val="0"/>
          </a:schemeClr>
        </a:solidFill>
        <a:ln w="25400" cap="flat" cmpd="sng" algn="ctr">
          <a:solidFill>
            <a:srgbClr val="3C653C"/>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rgbClr val="3C653C"/>
              </a:solidFill>
            </a:rPr>
            <a:t>Discuss Green Communities Designation with Local Government</a:t>
          </a:r>
          <a:endParaRPr lang="en-US" sz="1800" kern="1200" dirty="0">
            <a:solidFill>
              <a:srgbClr val="3C653C"/>
            </a:solidFill>
          </a:endParaRPr>
        </a:p>
        <a:p>
          <a:pPr marL="171450" lvl="1" indent="-171450" algn="l" defTabSz="800100">
            <a:lnSpc>
              <a:spcPct val="90000"/>
            </a:lnSpc>
            <a:spcBef>
              <a:spcPct val="0"/>
            </a:spcBef>
            <a:spcAft>
              <a:spcPct val="15000"/>
            </a:spcAft>
            <a:buChar char="••"/>
          </a:pPr>
          <a:r>
            <a:rPr lang="en-US" sz="1800" kern="1200" dirty="0" smtClean="0">
              <a:solidFill>
                <a:srgbClr val="3C653C"/>
              </a:solidFill>
            </a:rPr>
            <a:t>Receive local approval to apply for Green Communities status</a:t>
          </a:r>
          <a:endParaRPr lang="en-US" sz="1800" kern="1200" dirty="0">
            <a:solidFill>
              <a:srgbClr val="3C653C"/>
            </a:solidFill>
          </a:endParaRPr>
        </a:p>
      </dsp:txBody>
      <dsp:txXfrm rot="5400000">
        <a:off x="3886504" y="-1356768"/>
        <a:ext cx="1039790" cy="6573250"/>
      </dsp:txXfrm>
    </dsp:sp>
    <dsp:sp modelId="{7B294C31-000F-4DB9-B54D-AF027B83189E}">
      <dsp:nvSpPr>
        <dsp:cNvPr id="0" name=""/>
        <dsp:cNvSpPr/>
      </dsp:nvSpPr>
      <dsp:spPr>
        <a:xfrm rot="5400000">
          <a:off x="-239951" y="3055700"/>
          <a:ext cx="1599678" cy="1119774"/>
        </a:xfrm>
        <a:prstGeom prst="chevron">
          <a:avLst/>
        </a:prstGeom>
        <a:solidFill>
          <a:srgbClr val="3C653C"/>
        </a:solidFill>
        <a:ln w="25400" cap="flat" cmpd="sng" algn="ctr">
          <a:solidFill>
            <a:srgbClr val="3C653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Step 3</a:t>
          </a:r>
          <a:endParaRPr lang="en-US" sz="2900" kern="1200" dirty="0"/>
        </a:p>
      </dsp:txBody>
      <dsp:txXfrm rot="5400000">
        <a:off x="-239951" y="3055700"/>
        <a:ext cx="1599678" cy="1119774"/>
      </dsp:txXfrm>
    </dsp:sp>
    <dsp:sp modelId="{DB591D93-F3F6-49C6-90AB-82DC5854EBA4}">
      <dsp:nvSpPr>
        <dsp:cNvPr id="0" name=""/>
        <dsp:cNvSpPr/>
      </dsp:nvSpPr>
      <dsp:spPr>
        <a:xfrm rot="5400000">
          <a:off x="3886504" y="49019"/>
          <a:ext cx="1039790" cy="6573250"/>
        </a:xfrm>
        <a:prstGeom prst="round2SameRect">
          <a:avLst/>
        </a:prstGeom>
        <a:solidFill>
          <a:schemeClr val="lt1">
            <a:alpha val="90000"/>
            <a:hueOff val="0"/>
            <a:satOff val="0"/>
            <a:lumOff val="0"/>
            <a:alphaOff val="0"/>
          </a:schemeClr>
        </a:solidFill>
        <a:ln w="25400" cap="flat" cmpd="sng" algn="ctr">
          <a:solidFill>
            <a:srgbClr val="3C653C"/>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rgbClr val="3C653C"/>
              </a:solidFill>
            </a:rPr>
            <a:t>Meet the 5 Green Communities Criteria and submit a Designation Application</a:t>
          </a:r>
          <a:endParaRPr lang="en-US" sz="1800" kern="1200" dirty="0">
            <a:solidFill>
              <a:srgbClr val="3C653C"/>
            </a:solidFill>
          </a:endParaRPr>
        </a:p>
        <a:p>
          <a:pPr marL="171450" lvl="1" indent="-171450" algn="l" defTabSz="800100">
            <a:lnSpc>
              <a:spcPct val="90000"/>
            </a:lnSpc>
            <a:spcBef>
              <a:spcPct val="0"/>
            </a:spcBef>
            <a:spcAft>
              <a:spcPct val="15000"/>
            </a:spcAft>
            <a:buChar char="••"/>
          </a:pPr>
          <a:r>
            <a:rPr lang="en-US" sz="1800" kern="1200" dirty="0" smtClean="0">
              <a:solidFill>
                <a:srgbClr val="3C653C"/>
              </a:solidFill>
            </a:rPr>
            <a:t>Receive Green Community Designation from DOER</a:t>
          </a:r>
          <a:endParaRPr lang="en-US" sz="1800" kern="1200" dirty="0">
            <a:solidFill>
              <a:srgbClr val="3C653C"/>
            </a:solidFill>
          </a:endParaRPr>
        </a:p>
        <a:p>
          <a:pPr marL="171450" lvl="1" indent="-171450" algn="l" defTabSz="800100">
            <a:lnSpc>
              <a:spcPct val="90000"/>
            </a:lnSpc>
            <a:spcBef>
              <a:spcPct val="0"/>
            </a:spcBef>
            <a:spcAft>
              <a:spcPct val="15000"/>
            </a:spcAft>
            <a:buChar char="••"/>
          </a:pPr>
          <a:r>
            <a:rPr lang="en-US" sz="1800" kern="1200" dirty="0" smtClean="0">
              <a:solidFill>
                <a:srgbClr val="3C653C"/>
              </a:solidFill>
            </a:rPr>
            <a:t>Apply for Green Community Grants</a:t>
          </a:r>
          <a:endParaRPr lang="en-US" sz="1800" kern="1200" dirty="0">
            <a:solidFill>
              <a:srgbClr val="3C653C"/>
            </a:solidFill>
          </a:endParaRPr>
        </a:p>
      </dsp:txBody>
      <dsp:txXfrm rot="5400000">
        <a:off x="3886504" y="49019"/>
        <a:ext cx="1039790" cy="657325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7810" name="Rectangle 2"/>
          <p:cNvSpPr>
            <a:spLocks noGrp="1" noChangeArrowheads="1"/>
          </p:cNvSpPr>
          <p:nvPr>
            <p:ph type="hdr" sz="quarter"/>
          </p:nvPr>
        </p:nvSpPr>
        <p:spPr bwMode="auto">
          <a:xfrm>
            <a:off x="1" y="1"/>
            <a:ext cx="2971903" cy="465929"/>
          </a:xfrm>
          <a:prstGeom prst="rect">
            <a:avLst/>
          </a:prstGeom>
          <a:noFill/>
          <a:ln w="9525">
            <a:noFill/>
            <a:miter lim="800000"/>
            <a:headEnd/>
            <a:tailEnd/>
          </a:ln>
          <a:effectLst/>
        </p:spPr>
        <p:txBody>
          <a:bodyPr vert="horz" wrap="square" lIns="92441" tIns="46221" rIns="92441" bIns="46221" numCol="1" anchor="t" anchorCtr="0" compatLnSpc="1">
            <a:prstTxWarp prst="textNoShape">
              <a:avLst/>
            </a:prstTxWarp>
          </a:bodyPr>
          <a:lstStyle>
            <a:lvl1pPr algn="l" defTabSz="924522">
              <a:defRPr kumimoji="0" sz="1300">
                <a:latin typeface="Arial" charset="0"/>
                <a:cs typeface="+mn-cs"/>
              </a:defRPr>
            </a:lvl1pPr>
          </a:lstStyle>
          <a:p>
            <a:pPr>
              <a:defRPr/>
            </a:pPr>
            <a:endParaRPr lang="en-US"/>
          </a:p>
        </p:txBody>
      </p:sp>
      <p:sp>
        <p:nvSpPr>
          <p:cNvPr id="247811" name="Rectangle 3"/>
          <p:cNvSpPr>
            <a:spLocks noGrp="1" noChangeArrowheads="1"/>
          </p:cNvSpPr>
          <p:nvPr>
            <p:ph type="dt" sz="quarter" idx="1"/>
          </p:nvPr>
        </p:nvSpPr>
        <p:spPr bwMode="auto">
          <a:xfrm>
            <a:off x="3884548" y="1"/>
            <a:ext cx="2971903" cy="465929"/>
          </a:xfrm>
          <a:prstGeom prst="rect">
            <a:avLst/>
          </a:prstGeom>
          <a:noFill/>
          <a:ln w="9525">
            <a:noFill/>
            <a:miter lim="800000"/>
            <a:headEnd/>
            <a:tailEnd/>
          </a:ln>
          <a:effectLst/>
        </p:spPr>
        <p:txBody>
          <a:bodyPr vert="horz" wrap="square" lIns="92441" tIns="46221" rIns="92441" bIns="46221" numCol="1" anchor="t" anchorCtr="0" compatLnSpc="1">
            <a:prstTxWarp prst="textNoShape">
              <a:avLst/>
            </a:prstTxWarp>
          </a:bodyPr>
          <a:lstStyle>
            <a:lvl1pPr algn="r" defTabSz="924522">
              <a:defRPr kumimoji="0" sz="1300">
                <a:latin typeface="Arial" charset="0"/>
                <a:cs typeface="+mn-cs"/>
              </a:defRPr>
            </a:lvl1pPr>
          </a:lstStyle>
          <a:p>
            <a:pPr>
              <a:defRPr/>
            </a:pPr>
            <a:endParaRPr lang="en-US"/>
          </a:p>
        </p:txBody>
      </p:sp>
      <p:sp>
        <p:nvSpPr>
          <p:cNvPr id="247812" name="Rectangle 4"/>
          <p:cNvSpPr>
            <a:spLocks noGrp="1" noChangeArrowheads="1"/>
          </p:cNvSpPr>
          <p:nvPr>
            <p:ph type="ftr" sz="quarter" idx="2"/>
          </p:nvPr>
        </p:nvSpPr>
        <p:spPr bwMode="auto">
          <a:xfrm>
            <a:off x="1" y="8830471"/>
            <a:ext cx="2971903" cy="464345"/>
          </a:xfrm>
          <a:prstGeom prst="rect">
            <a:avLst/>
          </a:prstGeom>
          <a:noFill/>
          <a:ln w="9525">
            <a:noFill/>
            <a:miter lim="800000"/>
            <a:headEnd/>
            <a:tailEnd/>
          </a:ln>
          <a:effectLst/>
        </p:spPr>
        <p:txBody>
          <a:bodyPr vert="horz" wrap="square" lIns="92441" tIns="46221" rIns="92441" bIns="46221" numCol="1" anchor="b" anchorCtr="0" compatLnSpc="1">
            <a:prstTxWarp prst="textNoShape">
              <a:avLst/>
            </a:prstTxWarp>
          </a:bodyPr>
          <a:lstStyle>
            <a:lvl1pPr algn="l" defTabSz="924522">
              <a:defRPr kumimoji="0" sz="1300">
                <a:latin typeface="Arial" charset="0"/>
                <a:cs typeface="+mn-cs"/>
              </a:defRPr>
            </a:lvl1pPr>
          </a:lstStyle>
          <a:p>
            <a:pPr>
              <a:defRPr/>
            </a:pPr>
            <a:endParaRPr lang="en-US"/>
          </a:p>
        </p:txBody>
      </p:sp>
      <p:sp>
        <p:nvSpPr>
          <p:cNvPr id="247813" name="Rectangle 5"/>
          <p:cNvSpPr>
            <a:spLocks noGrp="1" noChangeArrowheads="1"/>
          </p:cNvSpPr>
          <p:nvPr>
            <p:ph type="sldNum" sz="quarter" idx="3"/>
          </p:nvPr>
        </p:nvSpPr>
        <p:spPr bwMode="auto">
          <a:xfrm>
            <a:off x="3884548" y="8830471"/>
            <a:ext cx="2971903" cy="464345"/>
          </a:xfrm>
          <a:prstGeom prst="rect">
            <a:avLst/>
          </a:prstGeom>
          <a:noFill/>
          <a:ln w="9525">
            <a:noFill/>
            <a:miter lim="800000"/>
            <a:headEnd/>
            <a:tailEnd/>
          </a:ln>
          <a:effectLst/>
        </p:spPr>
        <p:txBody>
          <a:bodyPr vert="horz" wrap="square" lIns="92441" tIns="46221" rIns="92441" bIns="46221" numCol="1" anchor="b" anchorCtr="0" compatLnSpc="1">
            <a:prstTxWarp prst="textNoShape">
              <a:avLst/>
            </a:prstTxWarp>
          </a:bodyPr>
          <a:lstStyle>
            <a:lvl1pPr algn="r" defTabSz="924522">
              <a:defRPr kumimoji="0" sz="1300">
                <a:latin typeface="Arial" charset="0"/>
                <a:cs typeface="+mn-cs"/>
              </a:defRPr>
            </a:lvl1pPr>
          </a:lstStyle>
          <a:p>
            <a:pPr>
              <a:defRPr/>
            </a:pPr>
            <a:fld id="{A8316D53-77D7-4984-8E82-4F20340E054B}"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6786" name="Rectangle 2"/>
          <p:cNvSpPr>
            <a:spLocks noGrp="1" noChangeArrowheads="1"/>
          </p:cNvSpPr>
          <p:nvPr>
            <p:ph type="hdr" sz="quarter"/>
          </p:nvPr>
        </p:nvSpPr>
        <p:spPr bwMode="auto">
          <a:xfrm>
            <a:off x="1" y="1"/>
            <a:ext cx="2971903" cy="465929"/>
          </a:xfrm>
          <a:prstGeom prst="rect">
            <a:avLst/>
          </a:prstGeom>
          <a:noFill/>
          <a:ln w="9525">
            <a:noFill/>
            <a:miter lim="800000"/>
            <a:headEnd/>
            <a:tailEnd/>
          </a:ln>
          <a:effectLst/>
        </p:spPr>
        <p:txBody>
          <a:bodyPr vert="horz" wrap="square" lIns="92441" tIns="46221" rIns="92441" bIns="46221" numCol="1" anchor="t" anchorCtr="0" compatLnSpc="1">
            <a:prstTxWarp prst="textNoShape">
              <a:avLst/>
            </a:prstTxWarp>
          </a:bodyPr>
          <a:lstStyle>
            <a:lvl1pPr algn="l" defTabSz="924522">
              <a:defRPr kumimoji="0" sz="1300">
                <a:latin typeface="Arial" charset="0"/>
                <a:cs typeface="+mn-cs"/>
              </a:defRPr>
            </a:lvl1pPr>
          </a:lstStyle>
          <a:p>
            <a:pPr>
              <a:defRPr/>
            </a:pPr>
            <a:endParaRPr lang="en-US"/>
          </a:p>
        </p:txBody>
      </p:sp>
      <p:sp>
        <p:nvSpPr>
          <p:cNvPr id="246787" name="Rectangle 3"/>
          <p:cNvSpPr>
            <a:spLocks noGrp="1" noChangeArrowheads="1"/>
          </p:cNvSpPr>
          <p:nvPr>
            <p:ph type="dt" idx="1"/>
          </p:nvPr>
        </p:nvSpPr>
        <p:spPr bwMode="auto">
          <a:xfrm>
            <a:off x="3884548" y="1"/>
            <a:ext cx="2971903" cy="465929"/>
          </a:xfrm>
          <a:prstGeom prst="rect">
            <a:avLst/>
          </a:prstGeom>
          <a:noFill/>
          <a:ln w="9525">
            <a:noFill/>
            <a:miter lim="800000"/>
            <a:headEnd/>
            <a:tailEnd/>
          </a:ln>
          <a:effectLst/>
        </p:spPr>
        <p:txBody>
          <a:bodyPr vert="horz" wrap="square" lIns="92441" tIns="46221" rIns="92441" bIns="46221" numCol="1" anchor="t" anchorCtr="0" compatLnSpc="1">
            <a:prstTxWarp prst="textNoShape">
              <a:avLst/>
            </a:prstTxWarp>
          </a:bodyPr>
          <a:lstStyle>
            <a:lvl1pPr algn="r" defTabSz="924522">
              <a:defRPr kumimoji="0" sz="1300">
                <a:latin typeface="Arial" charset="0"/>
                <a:cs typeface="+mn-cs"/>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04900" y="695325"/>
            <a:ext cx="4649788" cy="3487738"/>
          </a:xfrm>
          <a:prstGeom prst="rect">
            <a:avLst/>
          </a:prstGeom>
          <a:noFill/>
          <a:ln w="9525">
            <a:solidFill>
              <a:srgbClr val="000000"/>
            </a:solidFill>
            <a:miter lim="800000"/>
            <a:headEnd/>
            <a:tailEnd/>
          </a:ln>
        </p:spPr>
      </p:sp>
      <p:sp>
        <p:nvSpPr>
          <p:cNvPr id="246789" name="Rectangle 5"/>
          <p:cNvSpPr>
            <a:spLocks noGrp="1" noChangeArrowheads="1"/>
          </p:cNvSpPr>
          <p:nvPr>
            <p:ph type="body" sz="quarter" idx="3"/>
          </p:nvPr>
        </p:nvSpPr>
        <p:spPr bwMode="auto">
          <a:xfrm>
            <a:off x="686420" y="4416821"/>
            <a:ext cx="5485160" cy="4183855"/>
          </a:xfrm>
          <a:prstGeom prst="rect">
            <a:avLst/>
          </a:prstGeom>
          <a:noFill/>
          <a:ln w="9525">
            <a:noFill/>
            <a:miter lim="800000"/>
            <a:headEnd/>
            <a:tailEnd/>
          </a:ln>
          <a:effectLst/>
        </p:spPr>
        <p:txBody>
          <a:bodyPr vert="horz" wrap="square" lIns="92441" tIns="46221" rIns="92441" bIns="4622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6790" name="Rectangle 6"/>
          <p:cNvSpPr>
            <a:spLocks noGrp="1" noChangeArrowheads="1"/>
          </p:cNvSpPr>
          <p:nvPr>
            <p:ph type="ftr" sz="quarter" idx="4"/>
          </p:nvPr>
        </p:nvSpPr>
        <p:spPr bwMode="auto">
          <a:xfrm>
            <a:off x="1" y="8830471"/>
            <a:ext cx="2971903" cy="464345"/>
          </a:xfrm>
          <a:prstGeom prst="rect">
            <a:avLst/>
          </a:prstGeom>
          <a:noFill/>
          <a:ln w="9525">
            <a:noFill/>
            <a:miter lim="800000"/>
            <a:headEnd/>
            <a:tailEnd/>
          </a:ln>
          <a:effectLst/>
        </p:spPr>
        <p:txBody>
          <a:bodyPr vert="horz" wrap="square" lIns="92441" tIns="46221" rIns="92441" bIns="46221" numCol="1" anchor="b" anchorCtr="0" compatLnSpc="1">
            <a:prstTxWarp prst="textNoShape">
              <a:avLst/>
            </a:prstTxWarp>
          </a:bodyPr>
          <a:lstStyle>
            <a:lvl1pPr algn="l" defTabSz="924522">
              <a:defRPr kumimoji="0" sz="1300">
                <a:latin typeface="Arial" charset="0"/>
                <a:cs typeface="+mn-cs"/>
              </a:defRPr>
            </a:lvl1pPr>
          </a:lstStyle>
          <a:p>
            <a:pPr>
              <a:defRPr/>
            </a:pPr>
            <a:endParaRPr lang="en-US"/>
          </a:p>
        </p:txBody>
      </p:sp>
      <p:sp>
        <p:nvSpPr>
          <p:cNvPr id="246791" name="Rectangle 7"/>
          <p:cNvSpPr>
            <a:spLocks noGrp="1" noChangeArrowheads="1"/>
          </p:cNvSpPr>
          <p:nvPr>
            <p:ph type="sldNum" sz="quarter" idx="5"/>
          </p:nvPr>
        </p:nvSpPr>
        <p:spPr bwMode="auto">
          <a:xfrm>
            <a:off x="3884548" y="8830471"/>
            <a:ext cx="2971903" cy="464345"/>
          </a:xfrm>
          <a:prstGeom prst="rect">
            <a:avLst/>
          </a:prstGeom>
          <a:noFill/>
          <a:ln w="9525">
            <a:noFill/>
            <a:miter lim="800000"/>
            <a:headEnd/>
            <a:tailEnd/>
          </a:ln>
          <a:effectLst/>
        </p:spPr>
        <p:txBody>
          <a:bodyPr vert="horz" wrap="square" lIns="92441" tIns="46221" rIns="92441" bIns="46221" numCol="1" anchor="b" anchorCtr="0" compatLnSpc="1">
            <a:prstTxWarp prst="textNoShape">
              <a:avLst/>
            </a:prstTxWarp>
          </a:bodyPr>
          <a:lstStyle>
            <a:lvl1pPr algn="r" defTabSz="924522">
              <a:defRPr kumimoji="0" sz="1300">
                <a:latin typeface="Arial" charset="0"/>
                <a:cs typeface="+mn-cs"/>
              </a:defRPr>
            </a:lvl1pPr>
          </a:lstStyle>
          <a:p>
            <a:pPr>
              <a:defRPr/>
            </a:pPr>
            <a:fld id="{9AC455A6-D868-407F-AFB9-4193A831597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21333"/>
            <a:fld id="{64FD10DC-DD64-4B1E-A1D8-8E737E726FC7}" type="slidenum">
              <a:rPr lang="en-US" smtClean="0">
                <a:latin typeface="Arial" pitchFamily="34" charset="0"/>
                <a:cs typeface="Arial" pitchFamily="34" charset="0"/>
              </a:rPr>
              <a:pPr defTabSz="921333"/>
              <a:t>1</a:t>
            </a:fld>
            <a:endParaRPr lang="en-US" dirty="0" smtClean="0">
              <a:latin typeface="Arial" pitchFamily="34" charset="0"/>
              <a:cs typeface="Arial"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r>
              <a:rPr lang="en-US" smtClean="0">
                <a:latin typeface="Arial" pitchFamily="34" charset="0"/>
              </a:rPr>
              <a:t>Inform decision making around energy, before can make any decisions, need data, need to know what you are consuming.</a:t>
            </a:r>
          </a:p>
          <a:p>
            <a:r>
              <a:rPr lang="en-US" smtClean="0">
                <a:latin typeface="Arial" pitchFamily="34" charset="0"/>
              </a:rPr>
              <a:t>Online tool, available at now cost</a:t>
            </a:r>
          </a:p>
          <a:p>
            <a:r>
              <a:rPr lang="en-US" smtClean="0">
                <a:latin typeface="Arial" pitchFamily="34" charset="0"/>
              </a:rPr>
              <a:t>Automatic download of IOU data, user-friendly</a:t>
            </a:r>
          </a:p>
          <a:p>
            <a:r>
              <a:rPr lang="en-US" smtClean="0">
                <a:latin typeface="Arial" pitchFamily="34" charset="0"/>
              </a:rPr>
              <a:t>Looking toward creating a MA benchmark – how does my school compare to simlar schools?</a:t>
            </a:r>
          </a:p>
          <a:p>
            <a:r>
              <a:rPr lang="en-US" smtClean="0">
                <a:latin typeface="Arial" pitchFamily="34" charset="0"/>
              </a:rPr>
              <a:t>Criteria 3 – establishing baseline</a:t>
            </a:r>
          </a:p>
          <a:p>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smtClean="0">
                <a:latin typeface="Arial" pitchFamily="34" charset="0"/>
              </a:rPr>
              <a:t>More than half of all towns</a:t>
            </a:r>
          </a:p>
        </p:txBody>
      </p:sp>
      <p:sp>
        <p:nvSpPr>
          <p:cNvPr id="4" name="Slide Number Placeholder 3"/>
          <p:cNvSpPr>
            <a:spLocks noGrp="1"/>
          </p:cNvSpPr>
          <p:nvPr>
            <p:ph type="sldNum" sz="quarter" idx="5"/>
          </p:nvPr>
        </p:nvSpPr>
        <p:spPr/>
        <p:txBody>
          <a:bodyPr/>
          <a:lstStyle/>
          <a:p>
            <a:pPr>
              <a:defRPr/>
            </a:pPr>
            <a:fld id="{6396B421-9560-43A2-9C6A-8ECB3DE96E9B}" type="slidenum">
              <a:rPr lang="en-US" smtClean="0"/>
              <a:pPr>
                <a:defRPr/>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dirty="0" smtClean="0">
                <a:latin typeface="Arial" pitchFamily="34" charset="0"/>
              </a:rPr>
              <a:t>Next deadline June 10</a:t>
            </a:r>
            <a:r>
              <a:rPr lang="en-US" baseline="30000" dirty="0" smtClean="0">
                <a:latin typeface="Arial" pitchFamily="34" charset="0"/>
              </a:rPr>
              <a:t>th</a:t>
            </a:r>
            <a:r>
              <a:rPr lang="en-US" dirty="0" smtClean="0">
                <a:latin typeface="Arial" pitchFamily="34" charset="0"/>
              </a:rPr>
              <a:t>!</a:t>
            </a:r>
          </a:p>
        </p:txBody>
      </p:sp>
      <p:sp>
        <p:nvSpPr>
          <p:cNvPr id="4" name="Slide Number Placeholder 3"/>
          <p:cNvSpPr>
            <a:spLocks noGrp="1"/>
          </p:cNvSpPr>
          <p:nvPr>
            <p:ph type="sldNum" sz="quarter" idx="5"/>
          </p:nvPr>
        </p:nvSpPr>
        <p:spPr/>
        <p:txBody>
          <a:bodyPr/>
          <a:lstStyle/>
          <a:p>
            <a:pPr>
              <a:defRPr/>
            </a:pPr>
            <a:fld id="{B8E7D976-4201-4655-939D-13C9854F0926}" type="slidenum">
              <a:rPr lang="en-US" smtClean="0"/>
              <a:pPr>
                <a:defRPr/>
              </a:pPr>
              <a:t>16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buFont typeface="Times New Roman" pitchFamily="18" charset="0"/>
              <a:buNone/>
              <a:defRPr/>
            </a:pPr>
            <a:fld id="{84CCA491-FDCC-4827-BAF9-05C022C09179}" type="slidenum">
              <a:rPr lang="en-US"/>
              <a:pPr>
                <a:buFont typeface="Times New Roman" pitchFamily="18" charset="0"/>
                <a:buNone/>
                <a:defRPr/>
              </a:pPr>
              <a:t>18</a:t>
            </a:fld>
            <a:endParaRPr lang="en-US"/>
          </a:p>
        </p:txBody>
      </p:sp>
      <p:sp>
        <p:nvSpPr>
          <p:cNvPr id="53251" name="Rectangle 1"/>
          <p:cNvSpPr>
            <a:spLocks noGrp="1" noRot="1" noChangeAspect="1" noChangeArrowheads="1" noTextEdit="1"/>
          </p:cNvSpPr>
          <p:nvPr>
            <p:ph type="sldImg"/>
          </p:nvPr>
        </p:nvSpPr>
        <p:spPr>
          <a:solidFill>
            <a:srgbClr val="FFFFFF"/>
          </a:solidFill>
          <a:ln/>
        </p:spPr>
      </p:sp>
      <p:sp>
        <p:nvSpPr>
          <p:cNvPr id="53252" name="Rectangle 2"/>
          <p:cNvSpPr>
            <a:spLocks noGrp="1" noChangeArrowheads="1"/>
          </p:cNvSpPr>
          <p:nvPr>
            <p:ph type="body" idx="1"/>
          </p:nvPr>
        </p:nvSpPr>
        <p:spPr>
          <a:xfrm>
            <a:off x="686420" y="4416820"/>
            <a:ext cx="5485160" cy="4277358"/>
          </a:xfrm>
          <a:noFill/>
          <a:ln/>
        </p:spPr>
        <p:txBody>
          <a:bodyPr wrap="none" anchor="ctr"/>
          <a:lstStyle/>
          <a:p>
            <a:r>
              <a:rPr lang="en-US" smtClean="0">
                <a:latin typeface="Times New Roman" pitchFamily="18" charset="0"/>
              </a:rPr>
              <a:t>NEXT DEADLINE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buFont typeface="Times New Roman" pitchFamily="18" charset="0"/>
              <a:buNone/>
              <a:defRPr/>
            </a:pPr>
            <a:fld id="{84CCA491-FDCC-4827-BAF9-05C022C09179}" type="slidenum">
              <a:rPr lang="en-US"/>
              <a:pPr>
                <a:buFont typeface="Times New Roman" pitchFamily="18" charset="0"/>
                <a:buNone/>
                <a:defRPr/>
              </a:pPr>
              <a:t>19</a:t>
            </a:fld>
            <a:endParaRPr lang="en-US"/>
          </a:p>
        </p:txBody>
      </p:sp>
      <p:sp>
        <p:nvSpPr>
          <p:cNvPr id="53251" name="Rectangle 1"/>
          <p:cNvSpPr>
            <a:spLocks noGrp="1" noRot="1" noChangeAspect="1" noChangeArrowheads="1" noTextEdit="1"/>
          </p:cNvSpPr>
          <p:nvPr>
            <p:ph type="sldImg"/>
          </p:nvPr>
        </p:nvSpPr>
        <p:spPr>
          <a:solidFill>
            <a:srgbClr val="FFFFFF"/>
          </a:solidFill>
          <a:ln/>
        </p:spPr>
      </p:sp>
      <p:sp>
        <p:nvSpPr>
          <p:cNvPr id="53252" name="Rectangle 2"/>
          <p:cNvSpPr>
            <a:spLocks noGrp="1" noChangeArrowheads="1"/>
          </p:cNvSpPr>
          <p:nvPr>
            <p:ph type="body" idx="1"/>
          </p:nvPr>
        </p:nvSpPr>
        <p:spPr>
          <a:xfrm>
            <a:off x="686420" y="4416820"/>
            <a:ext cx="5485160" cy="4277358"/>
          </a:xfrm>
          <a:noFill/>
          <a:ln/>
        </p:spPr>
        <p:txBody>
          <a:bodyPr wrap="none" anchor="ctr"/>
          <a:lstStyle/>
          <a:p>
            <a:r>
              <a:rPr lang="en-US" smtClean="0">
                <a:latin typeface="Times New Roman" pitchFamily="18" charset="0"/>
              </a:rPr>
              <a:t>NEXT DEADLINE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buFont typeface="Times New Roman" pitchFamily="18" charset="0"/>
              <a:buNone/>
              <a:defRPr/>
            </a:pPr>
            <a:fld id="{84CCA491-FDCC-4827-BAF9-05C022C09179}" type="slidenum">
              <a:rPr lang="en-US"/>
              <a:pPr>
                <a:buFont typeface="Times New Roman" pitchFamily="18" charset="0"/>
                <a:buNone/>
                <a:defRPr/>
              </a:pPr>
              <a:t>20</a:t>
            </a:fld>
            <a:endParaRPr lang="en-US"/>
          </a:p>
        </p:txBody>
      </p:sp>
      <p:sp>
        <p:nvSpPr>
          <p:cNvPr id="53251" name="Rectangle 1"/>
          <p:cNvSpPr>
            <a:spLocks noGrp="1" noRot="1" noChangeAspect="1" noChangeArrowheads="1" noTextEdit="1"/>
          </p:cNvSpPr>
          <p:nvPr>
            <p:ph type="sldImg"/>
          </p:nvPr>
        </p:nvSpPr>
        <p:spPr>
          <a:solidFill>
            <a:srgbClr val="FFFFFF"/>
          </a:solidFill>
          <a:ln/>
        </p:spPr>
      </p:sp>
      <p:sp>
        <p:nvSpPr>
          <p:cNvPr id="53252" name="Rectangle 2"/>
          <p:cNvSpPr>
            <a:spLocks noGrp="1" noChangeArrowheads="1"/>
          </p:cNvSpPr>
          <p:nvPr>
            <p:ph type="body" idx="1"/>
          </p:nvPr>
        </p:nvSpPr>
        <p:spPr>
          <a:xfrm>
            <a:off x="686420" y="4416820"/>
            <a:ext cx="5485160" cy="4277358"/>
          </a:xfrm>
          <a:noFill/>
          <a:ln/>
        </p:spPr>
        <p:txBody>
          <a:bodyPr wrap="none" anchor="ctr"/>
          <a:lstStyle/>
          <a:p>
            <a:r>
              <a:rPr lang="en-US" smtClean="0">
                <a:latin typeface="Times New Roman" pitchFamily="18" charset="0"/>
              </a:rPr>
              <a:t>NEXT DEADLINE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buFont typeface="Times New Roman" pitchFamily="18" charset="0"/>
              <a:buNone/>
              <a:defRPr/>
            </a:pPr>
            <a:fld id="{84CCA491-FDCC-4827-BAF9-05C022C09179}" type="slidenum">
              <a:rPr lang="en-US"/>
              <a:pPr>
                <a:buFont typeface="Times New Roman" pitchFamily="18" charset="0"/>
                <a:buNone/>
                <a:defRPr/>
              </a:pPr>
              <a:t>21</a:t>
            </a:fld>
            <a:endParaRPr lang="en-US"/>
          </a:p>
        </p:txBody>
      </p:sp>
      <p:sp>
        <p:nvSpPr>
          <p:cNvPr id="53251" name="Rectangle 1"/>
          <p:cNvSpPr>
            <a:spLocks noGrp="1" noRot="1" noChangeAspect="1" noChangeArrowheads="1" noTextEdit="1"/>
          </p:cNvSpPr>
          <p:nvPr>
            <p:ph type="sldImg"/>
          </p:nvPr>
        </p:nvSpPr>
        <p:spPr>
          <a:solidFill>
            <a:srgbClr val="FFFFFF"/>
          </a:solidFill>
          <a:ln/>
        </p:spPr>
      </p:sp>
      <p:sp>
        <p:nvSpPr>
          <p:cNvPr id="53252" name="Rectangle 2"/>
          <p:cNvSpPr>
            <a:spLocks noGrp="1" noChangeArrowheads="1"/>
          </p:cNvSpPr>
          <p:nvPr>
            <p:ph type="body" idx="1"/>
          </p:nvPr>
        </p:nvSpPr>
        <p:spPr>
          <a:xfrm>
            <a:off x="686420" y="4416820"/>
            <a:ext cx="5485160" cy="4277358"/>
          </a:xfrm>
          <a:noFill/>
          <a:ln/>
        </p:spPr>
        <p:txBody>
          <a:bodyPr wrap="none" anchor="ctr"/>
          <a:lstStyle/>
          <a:p>
            <a:r>
              <a:rPr lang="en-US" smtClean="0">
                <a:latin typeface="Times New Roman" pitchFamily="18" charset="0"/>
              </a:rPr>
              <a:t>NEXT DEADLINE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a:buFontTx/>
              <a:buChar char="-"/>
            </a:pPr>
            <a:r>
              <a:rPr lang="en-US" smtClean="0">
                <a:latin typeface="Arial" pitchFamily="34" charset="0"/>
              </a:rPr>
              <a:t>DOER program, transitioned to utilities with facilitation by the Pas</a:t>
            </a:r>
          </a:p>
          <a:p>
            <a:pPr>
              <a:buFontTx/>
              <a:buChar char="-"/>
            </a:pPr>
            <a:r>
              <a:rPr lang="en-US" smtClean="0">
                <a:latin typeface="Arial" pitchFamily="34" charset="0"/>
              </a:rPr>
              <a:t> GCA, utilities have significant goals they must meet for EE along with $$ to do so, municipalities provide opportunity</a:t>
            </a:r>
          </a:p>
          <a:p>
            <a:pPr>
              <a:buFontTx/>
              <a:buChar char="-"/>
            </a:pPr>
            <a:r>
              <a:rPr lang="en-US" smtClean="0">
                <a:latin typeface="Arial" pitchFamily="34" charset="0"/>
              </a:rPr>
              <a:t>All in queue served by end of this calendar year</a:t>
            </a:r>
          </a:p>
        </p:txBody>
      </p:sp>
      <p:sp>
        <p:nvSpPr>
          <p:cNvPr id="4" name="Slide Number Placeholder 3"/>
          <p:cNvSpPr>
            <a:spLocks noGrp="1"/>
          </p:cNvSpPr>
          <p:nvPr>
            <p:ph type="sldNum" sz="quarter" idx="5"/>
          </p:nvPr>
        </p:nvSpPr>
        <p:spPr/>
        <p:txBody>
          <a:bodyPr/>
          <a:lstStyle/>
          <a:p>
            <a:pPr>
              <a:defRPr/>
            </a:pPr>
            <a:fld id="{D877CFB4-7C19-4AEB-BFDE-26A0CB43AB2F}" type="slidenum">
              <a:rPr lang="en-US" smtClean="0"/>
              <a:pPr>
                <a:defRPr/>
              </a:pPr>
              <a:t>23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a:lnSpc>
                <a:spcPct val="90000"/>
              </a:lnSpc>
              <a:buClr>
                <a:srgbClr val="3C653C"/>
              </a:buClr>
              <a:buFontTx/>
              <a:buChar char="-"/>
            </a:pPr>
            <a:r>
              <a:rPr lang="en-US" smtClean="0">
                <a:solidFill>
                  <a:srgbClr val="3C653C"/>
                </a:solidFill>
                <a:latin typeface="Calibri" pitchFamily="34" charset="0"/>
              </a:rPr>
              <a:t>Approximately 50 municipal performance contracts</a:t>
            </a:r>
          </a:p>
          <a:p>
            <a:pPr>
              <a:lnSpc>
                <a:spcPct val="90000"/>
              </a:lnSpc>
              <a:buClr>
                <a:srgbClr val="3C653C"/>
              </a:buClr>
              <a:buFontTx/>
              <a:buChar char="-"/>
            </a:pPr>
            <a:r>
              <a:rPr lang="en-US" smtClean="0">
                <a:solidFill>
                  <a:srgbClr val="3C653C"/>
                </a:solidFill>
                <a:latin typeface="Calibri" pitchFamily="34" charset="0"/>
              </a:rPr>
              <a:t>Approximately 90 municipalities in process, including four regional </a:t>
            </a:r>
          </a:p>
          <a:p>
            <a:endParaRPr lang="en-US" smtClean="0">
              <a:latin typeface="Arial" pitchFamily="34" charset="0"/>
            </a:endParaRPr>
          </a:p>
          <a:p>
            <a:r>
              <a:rPr lang="en-US" smtClean="0">
                <a:latin typeface="Arial" pitchFamily="34" charset="0"/>
              </a:rPr>
              <a:t>Website has a wealth of information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4343400" cy="6858000"/>
            <a:chOff x="0" y="0"/>
            <a:chExt cx="3696" cy="4320"/>
          </a:xfrm>
        </p:grpSpPr>
        <p:sp>
          <p:nvSpPr>
            <p:cNvPr id="4" name="Rectangle 3"/>
            <p:cNvSpPr>
              <a:spLocks noChangeArrowheads="1"/>
            </p:cNvSpPr>
            <p:nvPr/>
          </p:nvSpPr>
          <p:spPr bwMode="auto">
            <a:xfrm>
              <a:off x="0" y="0"/>
              <a:ext cx="2880" cy="4320"/>
            </a:xfrm>
            <a:prstGeom prst="rect">
              <a:avLst/>
            </a:prstGeom>
            <a:solidFill>
              <a:srgbClr val="009900"/>
            </a:solidFill>
            <a:ln w="9525">
              <a:noFill/>
              <a:miter lim="800000"/>
              <a:headEnd/>
              <a:tailEnd/>
            </a:ln>
            <a:effectLst/>
          </p:spPr>
          <p:txBody>
            <a:bodyPr wrap="none" anchor="ctr"/>
            <a:lstStyle/>
            <a:p>
              <a:pPr algn="ctr">
                <a:defRPr/>
              </a:pPr>
              <a:endParaRPr lang="en-US" dirty="0">
                <a:cs typeface="+mn-cs"/>
              </a:endParaRPr>
            </a:p>
          </p:txBody>
        </p:sp>
        <p:sp>
          <p:nvSpPr>
            <p:cNvPr id="5"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lang="en-US" dirty="0">
                <a:cs typeface="+mn-cs"/>
              </a:endParaRPr>
            </a:p>
          </p:txBody>
        </p:sp>
      </p:grpSp>
      <p:sp>
        <p:nvSpPr>
          <p:cNvPr id="6" name="Rectangle 5"/>
          <p:cNvSpPr/>
          <p:nvPr/>
        </p:nvSpPr>
        <p:spPr>
          <a:xfrm>
            <a:off x="3352800" y="152400"/>
            <a:ext cx="5791200" cy="307975"/>
          </a:xfrm>
          <a:prstGeom prst="rect">
            <a:avLst/>
          </a:prstGeom>
        </p:spPr>
        <p:txBody>
          <a:bodyPr>
            <a:spAutoFit/>
          </a:bodyPr>
          <a:lstStyle/>
          <a:p>
            <a:pPr>
              <a:buClr>
                <a:schemeClr val="accent6">
                  <a:lumMod val="50000"/>
                </a:schemeClr>
              </a:buClr>
              <a:defRPr/>
            </a:pPr>
            <a:r>
              <a:rPr lang="en-US" sz="1400" b="1" i="1" dirty="0">
                <a:solidFill>
                  <a:srgbClr val="009900"/>
                </a:solidFill>
                <a:cs typeface="+mn-cs"/>
              </a:rPr>
              <a:t>Helping Massachusetts Municipalities Create a Cleaner Energy Future</a:t>
            </a:r>
          </a:p>
        </p:txBody>
      </p:sp>
      <p:pic>
        <p:nvPicPr>
          <p:cNvPr id="7" name="Picture 2" descr="T:\GrnComm\GreenCom LOGO\Logo Package 2010\gc_logo.jpg"/>
          <p:cNvPicPr>
            <a:picLocks noChangeAspect="1" noChangeArrowheads="1"/>
          </p:cNvPicPr>
          <p:nvPr userDrawn="1"/>
        </p:nvPicPr>
        <p:blipFill>
          <a:blip r:embed="rId2" cstate="print"/>
          <a:srcRect/>
          <a:stretch>
            <a:fillRect/>
          </a:stretch>
        </p:blipFill>
        <p:spPr bwMode="auto">
          <a:xfrm>
            <a:off x="1447800" y="1066800"/>
            <a:ext cx="1851025" cy="1833563"/>
          </a:xfrm>
          <a:prstGeom prst="rect">
            <a:avLst/>
          </a:prstGeom>
          <a:noFill/>
          <a:ln w="9525">
            <a:noFill/>
            <a:miter lim="800000"/>
            <a:headEnd/>
            <a:tailEnd/>
          </a:ln>
        </p:spPr>
      </p:pic>
      <p:sp>
        <p:nvSpPr>
          <p:cNvPr id="257032" name="Rectangle 8"/>
          <p:cNvSpPr>
            <a:spLocks noGrp="1" noChangeArrowheads="1"/>
          </p:cNvSpPr>
          <p:nvPr>
            <p:ph type="subTitle" idx="1"/>
          </p:nvPr>
        </p:nvSpPr>
        <p:spPr>
          <a:xfrm>
            <a:off x="4673600" y="2927350"/>
            <a:ext cx="4013200" cy="1111250"/>
          </a:xfrm>
        </p:spPr>
        <p:txBody>
          <a:bodyPr anchor="b"/>
          <a:lstStyle>
            <a:lvl1pPr marL="0" indent="0" algn="ctr">
              <a:buFont typeface="Wingdings" pitchFamily="2" charset="2"/>
              <a:buNone/>
              <a:defRPr sz="4400" b="1" i="0" baseline="0">
                <a:solidFill>
                  <a:srgbClr val="000099"/>
                </a:solidFill>
              </a:defRPr>
            </a:lvl1pPr>
          </a:lstStyle>
          <a:p>
            <a:r>
              <a:rPr lang="en-US" dirty="0" smtClean="0"/>
              <a:t>Click to edit Master subtitle style</a:t>
            </a:r>
            <a:endParaRPr lang="en-US" dirty="0"/>
          </a:p>
        </p:txBody>
      </p:sp>
      <p:sp>
        <p:nvSpPr>
          <p:cNvPr id="8" name="Rectangle 11"/>
          <p:cNvSpPr>
            <a:spLocks noGrp="1" noChangeArrowheads="1"/>
          </p:cNvSpPr>
          <p:nvPr>
            <p:ph type="sldNum" sz="quarter" idx="10"/>
          </p:nvPr>
        </p:nvSpPr>
        <p:spPr>
          <a:xfrm>
            <a:off x="76200" y="6248400"/>
            <a:ext cx="587375" cy="488950"/>
          </a:xfrm>
        </p:spPr>
        <p:txBody>
          <a:bodyPr anchorCtr="0"/>
          <a:lstStyle>
            <a:lvl1pPr>
              <a:defRPr>
                <a:solidFill>
                  <a:schemeClr val="bg1"/>
                </a:solidFill>
              </a:defRPr>
            </a:lvl1pPr>
          </a:lstStyle>
          <a:p>
            <a:pPr>
              <a:defRPr/>
            </a:pPr>
            <a:fld id="{E8690834-E37A-4C63-9DD3-2169BDD554F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066800"/>
            <a:ext cx="1981200" cy="5019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1066800"/>
            <a:ext cx="5791200" cy="5019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xfrm>
            <a:off x="6858000" y="6248400"/>
            <a:ext cx="2130425" cy="474663"/>
          </a:xfrm>
          <a:prstGeom prst="rect">
            <a:avLst/>
          </a:prstGeom>
        </p:spPr>
        <p:txBody>
          <a:bodyPr/>
          <a:lstStyle>
            <a:lvl1pPr algn="l">
              <a:defRPr>
                <a:cs typeface="+mn-cs"/>
              </a:defRPr>
            </a:lvl1pPr>
          </a:lstStyle>
          <a:p>
            <a:pPr>
              <a:defRPr/>
            </a:pPr>
            <a:endParaRPr lang="en-US"/>
          </a:p>
        </p:txBody>
      </p:sp>
      <p:sp>
        <p:nvSpPr>
          <p:cNvPr id="5" name="Rectangle 12"/>
          <p:cNvSpPr>
            <a:spLocks noGrp="1" noChangeArrowheads="1"/>
          </p:cNvSpPr>
          <p:nvPr>
            <p:ph type="ftr" sz="quarter" idx="11"/>
          </p:nvPr>
        </p:nvSpPr>
        <p:spPr>
          <a:xfrm>
            <a:off x="5791200" y="6248400"/>
            <a:ext cx="2897188" cy="474663"/>
          </a:xfrm>
          <a:prstGeom prst="rect">
            <a:avLst/>
          </a:prstGeom>
        </p:spPr>
        <p:txBody>
          <a:bodyPr/>
          <a:lstStyle>
            <a:lvl1pPr algn="l">
              <a:defRPr>
                <a:cs typeface="+mn-cs"/>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pPr>
              <a:defRPr/>
            </a:pPr>
            <a:fld id="{4A8F8D2C-C49E-44E5-9C27-02046648357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4343400" cy="6858000"/>
            <a:chOff x="0" y="0"/>
            <a:chExt cx="3696" cy="4320"/>
          </a:xfrm>
        </p:grpSpPr>
        <p:sp>
          <p:nvSpPr>
            <p:cNvPr id="4" name="Rectangle 3"/>
            <p:cNvSpPr>
              <a:spLocks noChangeArrowheads="1"/>
            </p:cNvSpPr>
            <p:nvPr/>
          </p:nvSpPr>
          <p:spPr bwMode="auto">
            <a:xfrm>
              <a:off x="0" y="0"/>
              <a:ext cx="2880" cy="4320"/>
            </a:xfrm>
            <a:prstGeom prst="rect">
              <a:avLst/>
            </a:prstGeom>
            <a:solidFill>
              <a:srgbClr val="009900"/>
            </a:solidFill>
            <a:ln w="9525">
              <a:noFill/>
              <a:miter lim="800000"/>
              <a:headEnd/>
              <a:tailEnd/>
            </a:ln>
            <a:effectLst/>
          </p:spPr>
          <p:txBody>
            <a:bodyPr wrap="none" anchor="ctr"/>
            <a:lstStyle/>
            <a:p>
              <a:pPr algn="ctr">
                <a:defRPr/>
              </a:pPr>
              <a:endParaRPr lang="en-US" dirty="0">
                <a:cs typeface="+mn-cs"/>
              </a:endParaRPr>
            </a:p>
          </p:txBody>
        </p:sp>
        <p:sp>
          <p:nvSpPr>
            <p:cNvPr id="5"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lang="en-US" dirty="0">
                <a:cs typeface="+mn-cs"/>
              </a:endParaRPr>
            </a:p>
          </p:txBody>
        </p:sp>
      </p:grpSp>
      <p:sp>
        <p:nvSpPr>
          <p:cNvPr id="6" name="Rectangle 5"/>
          <p:cNvSpPr/>
          <p:nvPr/>
        </p:nvSpPr>
        <p:spPr>
          <a:xfrm>
            <a:off x="3352800" y="152400"/>
            <a:ext cx="5791200" cy="307975"/>
          </a:xfrm>
          <a:prstGeom prst="rect">
            <a:avLst/>
          </a:prstGeom>
        </p:spPr>
        <p:txBody>
          <a:bodyPr>
            <a:spAutoFit/>
          </a:bodyPr>
          <a:lstStyle/>
          <a:p>
            <a:pPr>
              <a:buClr>
                <a:schemeClr val="accent6">
                  <a:lumMod val="50000"/>
                </a:schemeClr>
              </a:buClr>
              <a:defRPr/>
            </a:pPr>
            <a:r>
              <a:rPr lang="en-US" sz="1400" b="1" i="1" dirty="0">
                <a:solidFill>
                  <a:srgbClr val="009900"/>
                </a:solidFill>
                <a:cs typeface="+mn-cs"/>
              </a:rPr>
              <a:t>Helping Massachusetts Municipalities Create a Cleaner Energy Future</a:t>
            </a:r>
          </a:p>
        </p:txBody>
      </p:sp>
      <p:pic>
        <p:nvPicPr>
          <p:cNvPr id="7" name="Picture 2" descr="T:\GrnComm\GreenCom LOGO\Logo Package 2010\gc_logo.jpg"/>
          <p:cNvPicPr>
            <a:picLocks noChangeAspect="1" noChangeArrowheads="1"/>
          </p:cNvPicPr>
          <p:nvPr userDrawn="1"/>
        </p:nvPicPr>
        <p:blipFill>
          <a:blip r:embed="rId2" cstate="print"/>
          <a:srcRect/>
          <a:stretch>
            <a:fillRect/>
          </a:stretch>
        </p:blipFill>
        <p:spPr bwMode="auto">
          <a:xfrm>
            <a:off x="1447800" y="1066800"/>
            <a:ext cx="1851025" cy="1833563"/>
          </a:xfrm>
          <a:prstGeom prst="rect">
            <a:avLst/>
          </a:prstGeom>
          <a:noFill/>
          <a:ln w="9525">
            <a:noFill/>
            <a:miter lim="800000"/>
            <a:headEnd/>
            <a:tailEnd/>
          </a:ln>
        </p:spPr>
      </p:pic>
      <p:sp>
        <p:nvSpPr>
          <p:cNvPr id="257032" name="Rectangle 8"/>
          <p:cNvSpPr>
            <a:spLocks noGrp="1" noChangeArrowheads="1"/>
          </p:cNvSpPr>
          <p:nvPr>
            <p:ph type="subTitle" idx="1"/>
          </p:nvPr>
        </p:nvSpPr>
        <p:spPr>
          <a:xfrm>
            <a:off x="4673600" y="2927350"/>
            <a:ext cx="4013200" cy="1111250"/>
          </a:xfrm>
        </p:spPr>
        <p:txBody>
          <a:bodyPr anchor="b"/>
          <a:lstStyle>
            <a:lvl1pPr marL="0" indent="0" algn="ctr">
              <a:buFont typeface="Wingdings" pitchFamily="2" charset="2"/>
              <a:buNone/>
              <a:defRPr sz="4400" b="1" i="0" baseline="0">
                <a:solidFill>
                  <a:srgbClr val="000099"/>
                </a:solidFill>
              </a:defRPr>
            </a:lvl1pPr>
          </a:lstStyle>
          <a:p>
            <a:r>
              <a:rPr lang="en-US" dirty="0" smtClean="0"/>
              <a:t>Click to edit Master subtitle style</a:t>
            </a:r>
            <a:endParaRPr lang="en-US" dirty="0"/>
          </a:p>
        </p:txBody>
      </p:sp>
      <p:sp>
        <p:nvSpPr>
          <p:cNvPr id="8" name="Rectangle 11"/>
          <p:cNvSpPr>
            <a:spLocks noGrp="1" noChangeArrowheads="1"/>
          </p:cNvSpPr>
          <p:nvPr>
            <p:ph type="sldNum" sz="quarter" idx="10"/>
          </p:nvPr>
        </p:nvSpPr>
        <p:spPr>
          <a:xfrm>
            <a:off x="76200" y="6248400"/>
            <a:ext cx="587375" cy="488950"/>
          </a:xfrm>
        </p:spPr>
        <p:txBody>
          <a:bodyPr anchorCtr="0"/>
          <a:lstStyle>
            <a:lvl1pPr>
              <a:defRPr>
                <a:solidFill>
                  <a:schemeClr val="bg1"/>
                </a:solidFill>
              </a:defRPr>
            </a:lvl1pPr>
          </a:lstStyle>
          <a:p>
            <a:pPr>
              <a:defRPr/>
            </a:pPr>
            <a:fld id="{4879A6D7-92BD-405F-8E05-8E781AED2F9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A1A3760D-1E3F-4FB0-89B9-E85D827DD5D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DOER_JPEG_300dpi.jpg"/>
          <p:cNvPicPr preferRelativeResize="0">
            <a:picLocks noChangeAspect="1"/>
          </p:cNvPicPr>
          <p:nvPr userDrawn="1"/>
        </p:nvPicPr>
        <p:blipFill>
          <a:blip r:embed="rId2" cstate="print"/>
          <a:srcRect/>
          <a:stretch>
            <a:fillRect/>
          </a:stretch>
        </p:blipFill>
        <p:spPr bwMode="auto">
          <a:xfrm>
            <a:off x="7848600" y="6096000"/>
            <a:ext cx="976313" cy="571500"/>
          </a:xfrm>
          <a:prstGeom prst="rect">
            <a:avLst/>
          </a:prstGeom>
          <a:noFill/>
          <a:ln w="9525">
            <a:noFill/>
            <a:miter lim="800000"/>
            <a:headEnd/>
            <a:tailEnd/>
          </a:ln>
        </p:spPr>
      </p:pic>
      <p:pic>
        <p:nvPicPr>
          <p:cNvPr id="5" name="Picture 2" descr="T:\GrnComm\GreenCom LOGO\Logo Package 2010\gc_logo.jpg"/>
          <p:cNvPicPr preferRelativeResize="0">
            <a:picLocks noChangeAspect="1" noChangeArrowheads="1"/>
          </p:cNvPicPr>
          <p:nvPr userDrawn="1"/>
        </p:nvPicPr>
        <p:blipFill>
          <a:blip r:embed="rId3" cstate="print"/>
          <a:srcRect/>
          <a:stretch>
            <a:fillRect/>
          </a:stretch>
        </p:blipFill>
        <p:spPr bwMode="auto">
          <a:xfrm>
            <a:off x="1066800" y="5791200"/>
            <a:ext cx="925513" cy="915988"/>
          </a:xfrm>
          <a:prstGeom prst="rect">
            <a:avLst/>
          </a:prstGeom>
          <a:noFill/>
          <a:ln w="9525">
            <a:noFill/>
            <a:miter lim="800000"/>
            <a:headEnd/>
            <a:tailEnd/>
          </a:ln>
        </p:spPr>
      </p:pic>
      <p:sp>
        <p:nvSpPr>
          <p:cNvPr id="2" name="Title 1"/>
          <p:cNvSpPr>
            <a:spLocks noGrp="1"/>
          </p:cNvSpPr>
          <p:nvPr>
            <p:ph type="title"/>
          </p:nvPr>
        </p:nvSpPr>
        <p:spPr>
          <a:xfrm>
            <a:off x="990600" y="228600"/>
            <a:ext cx="7924800" cy="609600"/>
          </a:xfrm>
        </p:spPr>
        <p:txBody>
          <a:bodyPr/>
          <a:lstStyle>
            <a:lvl1pPr>
              <a:defRPr>
                <a:solidFill>
                  <a:srgbClr val="000099"/>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66800" y="1066800"/>
            <a:ext cx="7693025" cy="4648200"/>
          </a:xfrm>
        </p:spPr>
        <p:txBody>
          <a:bodyPr/>
          <a:lstStyle>
            <a:lvl1pPr>
              <a:buClr>
                <a:schemeClr val="accent6">
                  <a:lumMod val="50000"/>
                </a:schemeClr>
              </a:buClr>
              <a:defRPr>
                <a:solidFill>
                  <a:schemeClr val="tx1">
                    <a:lumMod val="50000"/>
                  </a:schemeClr>
                </a:solidFill>
              </a:defRPr>
            </a:lvl1pPr>
            <a:lvl2pPr>
              <a:defRPr>
                <a:solidFill>
                  <a:schemeClr val="tx1">
                    <a:lumMod val="50000"/>
                  </a:schemeClr>
                </a:solidFill>
              </a:defRPr>
            </a:lvl2pPr>
            <a:lvl3pPr>
              <a:buClr>
                <a:schemeClr val="accent6">
                  <a:lumMod val="50000"/>
                </a:schemeClr>
              </a:buClr>
              <a:defRPr>
                <a:solidFill>
                  <a:schemeClr val="tx1">
                    <a:lumMod val="50000"/>
                  </a:schemeClr>
                </a:solidFill>
              </a:defRPr>
            </a:lvl3pPr>
            <a:lvl4pPr>
              <a:defRPr>
                <a:solidFill>
                  <a:schemeClr val="tx1">
                    <a:lumMod val="50000"/>
                  </a:schemeClr>
                </a:solidFill>
              </a:defRPr>
            </a:lvl4pPr>
            <a:lvl5pPr>
              <a:buClr>
                <a:schemeClr val="accent6">
                  <a:lumMod val="50000"/>
                </a:schemeClr>
              </a:buClr>
              <a:defRPr>
                <a:solidFill>
                  <a:schemeClr val="tx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3"/>
          <p:cNvSpPr>
            <a:spLocks noGrp="1" noChangeArrowheads="1"/>
          </p:cNvSpPr>
          <p:nvPr>
            <p:ph type="sldNum" sz="quarter" idx="10"/>
          </p:nvPr>
        </p:nvSpPr>
        <p:spPr/>
        <p:txBody>
          <a:bodyPr/>
          <a:lstStyle>
            <a:lvl1pPr>
              <a:defRPr>
                <a:solidFill>
                  <a:schemeClr val="bg1"/>
                </a:solidFill>
              </a:defRPr>
            </a:lvl1pPr>
          </a:lstStyle>
          <a:p>
            <a:pPr>
              <a:defRPr/>
            </a:pPr>
            <a:fld id="{37CA611E-48B7-4049-A4A4-87C8F9309A5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39758546-5A8F-49A9-BE8E-1F8902189A3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xfrm>
            <a:off x="6858000" y="6248400"/>
            <a:ext cx="2130425" cy="474663"/>
          </a:xfrm>
          <a:prstGeom prst="rect">
            <a:avLst/>
          </a:prstGeom>
        </p:spPr>
        <p:txBody>
          <a:bodyPr/>
          <a:lstStyle>
            <a:lvl1pPr algn="l">
              <a:defRPr>
                <a:cs typeface="+mn-cs"/>
              </a:defRPr>
            </a:lvl1pPr>
          </a:lstStyle>
          <a:p>
            <a:pPr>
              <a:defRPr/>
            </a:pPr>
            <a:endParaRPr lang="en-US"/>
          </a:p>
        </p:txBody>
      </p:sp>
      <p:sp>
        <p:nvSpPr>
          <p:cNvPr id="5" name="Rectangle 12"/>
          <p:cNvSpPr>
            <a:spLocks noGrp="1" noChangeArrowheads="1"/>
          </p:cNvSpPr>
          <p:nvPr>
            <p:ph type="ftr" sz="quarter" idx="11"/>
          </p:nvPr>
        </p:nvSpPr>
        <p:spPr>
          <a:xfrm>
            <a:off x="5791200" y="6248400"/>
            <a:ext cx="2897188" cy="474663"/>
          </a:xfrm>
          <a:prstGeom prst="rect">
            <a:avLst/>
          </a:prstGeom>
        </p:spPr>
        <p:txBody>
          <a:bodyPr/>
          <a:lstStyle>
            <a:lvl1pPr algn="l">
              <a:defRPr>
                <a:cs typeface="+mn-cs"/>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pPr>
              <a:defRPr/>
            </a:pPr>
            <a:fld id="{8313E3D8-9FB9-4468-93D4-22DB7B23D8C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xfrm>
            <a:off x="6858000" y="6248400"/>
            <a:ext cx="2130425" cy="474663"/>
          </a:xfrm>
          <a:prstGeom prst="rect">
            <a:avLst/>
          </a:prstGeom>
        </p:spPr>
        <p:txBody>
          <a:bodyPr/>
          <a:lstStyle>
            <a:lvl1pPr algn="l">
              <a:defRPr>
                <a:cs typeface="+mn-cs"/>
              </a:defRPr>
            </a:lvl1pPr>
          </a:lstStyle>
          <a:p>
            <a:pPr>
              <a:defRPr/>
            </a:pPr>
            <a:endParaRPr lang="en-US"/>
          </a:p>
        </p:txBody>
      </p:sp>
      <p:sp>
        <p:nvSpPr>
          <p:cNvPr id="8" name="Rectangle 12"/>
          <p:cNvSpPr>
            <a:spLocks noGrp="1" noChangeArrowheads="1"/>
          </p:cNvSpPr>
          <p:nvPr>
            <p:ph type="ftr" sz="quarter" idx="11"/>
          </p:nvPr>
        </p:nvSpPr>
        <p:spPr>
          <a:xfrm>
            <a:off x="5791200" y="6248400"/>
            <a:ext cx="2897188" cy="474663"/>
          </a:xfrm>
          <a:prstGeom prst="rect">
            <a:avLst/>
          </a:prstGeom>
        </p:spPr>
        <p:txBody>
          <a:bodyPr/>
          <a:lstStyle>
            <a:lvl1pPr algn="l">
              <a:defRPr>
                <a:cs typeface="+mn-cs"/>
              </a:defRPr>
            </a:lvl1pPr>
          </a:lstStyle>
          <a:p>
            <a:pPr>
              <a:defRPr/>
            </a:pPr>
            <a:endParaRPr lang="en-US"/>
          </a:p>
        </p:txBody>
      </p:sp>
      <p:sp>
        <p:nvSpPr>
          <p:cNvPr id="9" name="Rectangle 13"/>
          <p:cNvSpPr>
            <a:spLocks noGrp="1" noChangeArrowheads="1"/>
          </p:cNvSpPr>
          <p:nvPr>
            <p:ph type="sldNum" sz="quarter" idx="12"/>
          </p:nvPr>
        </p:nvSpPr>
        <p:spPr/>
        <p:txBody>
          <a:bodyPr/>
          <a:lstStyle>
            <a:lvl1pPr>
              <a:defRPr/>
            </a:lvl1pPr>
          </a:lstStyle>
          <a:p>
            <a:pPr>
              <a:defRPr/>
            </a:pPr>
            <a:fld id="{89256F15-9AA0-4B2D-985D-DEC64F86C82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xfrm>
            <a:off x="6858000" y="6248400"/>
            <a:ext cx="2130425" cy="474663"/>
          </a:xfrm>
          <a:prstGeom prst="rect">
            <a:avLst/>
          </a:prstGeom>
        </p:spPr>
        <p:txBody>
          <a:bodyPr/>
          <a:lstStyle>
            <a:lvl1pPr algn="l">
              <a:defRPr>
                <a:cs typeface="+mn-cs"/>
              </a:defRPr>
            </a:lvl1pPr>
          </a:lstStyle>
          <a:p>
            <a:pPr>
              <a:defRPr/>
            </a:pPr>
            <a:endParaRPr lang="en-US"/>
          </a:p>
        </p:txBody>
      </p:sp>
      <p:sp>
        <p:nvSpPr>
          <p:cNvPr id="4" name="Rectangle 13"/>
          <p:cNvSpPr>
            <a:spLocks noGrp="1" noChangeArrowheads="1"/>
          </p:cNvSpPr>
          <p:nvPr>
            <p:ph type="sldNum" sz="quarter" idx="11"/>
          </p:nvPr>
        </p:nvSpPr>
        <p:spPr/>
        <p:txBody>
          <a:bodyPr/>
          <a:lstStyle>
            <a:lvl1pPr>
              <a:defRPr/>
            </a:lvl1pPr>
          </a:lstStyle>
          <a:p>
            <a:pPr>
              <a:defRPr/>
            </a:pPr>
            <a:fld id="{A04BEFD1-088C-4528-A01C-8ACB3438B5D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xfrm>
            <a:off x="6858000" y="6248400"/>
            <a:ext cx="2130425" cy="474663"/>
          </a:xfrm>
          <a:prstGeom prst="rect">
            <a:avLst/>
          </a:prstGeom>
        </p:spPr>
        <p:txBody>
          <a:bodyPr/>
          <a:lstStyle>
            <a:lvl1pPr algn="l">
              <a:defRPr>
                <a:cs typeface="+mn-cs"/>
              </a:defRPr>
            </a:lvl1pPr>
          </a:lstStyle>
          <a:p>
            <a:pPr>
              <a:defRPr/>
            </a:pPr>
            <a:endParaRPr lang="en-US"/>
          </a:p>
        </p:txBody>
      </p:sp>
      <p:sp>
        <p:nvSpPr>
          <p:cNvPr id="6" name="Rectangle 12"/>
          <p:cNvSpPr>
            <a:spLocks noGrp="1" noChangeArrowheads="1"/>
          </p:cNvSpPr>
          <p:nvPr>
            <p:ph type="ftr" sz="quarter" idx="11"/>
          </p:nvPr>
        </p:nvSpPr>
        <p:spPr>
          <a:xfrm>
            <a:off x="5791200" y="6248400"/>
            <a:ext cx="2897188" cy="474663"/>
          </a:xfrm>
          <a:prstGeom prst="rect">
            <a:avLst/>
          </a:prstGeom>
        </p:spPr>
        <p:txBody>
          <a:bodyPr/>
          <a:lstStyle>
            <a:lvl1pPr algn="l">
              <a:defRPr dirty="0">
                <a:cs typeface="+mn-cs"/>
              </a:defRPr>
            </a:lvl1pPr>
          </a:lstStyle>
          <a:p>
            <a:pPr>
              <a:defRPr/>
            </a:pPr>
            <a:endParaRPr lang="en-US"/>
          </a:p>
        </p:txBody>
      </p:sp>
      <p:sp>
        <p:nvSpPr>
          <p:cNvPr id="7" name="Rectangle 13"/>
          <p:cNvSpPr>
            <a:spLocks noGrp="1" noChangeArrowheads="1"/>
          </p:cNvSpPr>
          <p:nvPr>
            <p:ph type="sldNum" sz="quarter" idx="12"/>
          </p:nvPr>
        </p:nvSpPr>
        <p:spPr/>
        <p:txBody>
          <a:bodyPr/>
          <a:lstStyle>
            <a:lvl1pPr>
              <a:defRPr sz="1800"/>
            </a:lvl1pPr>
          </a:lstStyle>
          <a:p>
            <a:pPr>
              <a:defRPr/>
            </a:pPr>
            <a:fld id="{D328F9B7-5363-4F77-9AD5-94F4FB65B2A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xfrm>
            <a:off x="6858000" y="6248400"/>
            <a:ext cx="2130425" cy="474663"/>
          </a:xfrm>
          <a:prstGeom prst="rect">
            <a:avLst/>
          </a:prstGeom>
        </p:spPr>
        <p:txBody>
          <a:bodyPr/>
          <a:lstStyle>
            <a:lvl1pPr algn="l">
              <a:defRPr>
                <a:cs typeface="+mn-cs"/>
              </a:defRPr>
            </a:lvl1pPr>
          </a:lstStyle>
          <a:p>
            <a:pPr>
              <a:defRPr/>
            </a:pPr>
            <a:endParaRPr lang="en-US"/>
          </a:p>
        </p:txBody>
      </p:sp>
      <p:sp>
        <p:nvSpPr>
          <p:cNvPr id="6" name="Rectangle 12"/>
          <p:cNvSpPr>
            <a:spLocks noGrp="1" noChangeArrowheads="1"/>
          </p:cNvSpPr>
          <p:nvPr>
            <p:ph type="ftr" sz="quarter" idx="11"/>
          </p:nvPr>
        </p:nvSpPr>
        <p:spPr>
          <a:xfrm>
            <a:off x="5791200" y="6248400"/>
            <a:ext cx="2897188" cy="474663"/>
          </a:xfrm>
          <a:prstGeom prst="rect">
            <a:avLst/>
          </a:prstGeom>
        </p:spPr>
        <p:txBody>
          <a:bodyPr/>
          <a:lstStyle>
            <a:lvl1pPr algn="l">
              <a:defRPr dirty="0">
                <a:cs typeface="+mn-cs"/>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vl1pPr>
          </a:lstStyle>
          <a:p>
            <a:pPr>
              <a:defRPr/>
            </a:pPr>
            <a:fld id="{808FFBAB-D174-4D07-8B45-744986964E3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xfrm>
            <a:off x="6858000" y="6248400"/>
            <a:ext cx="2130425" cy="474663"/>
          </a:xfrm>
          <a:prstGeom prst="rect">
            <a:avLst/>
          </a:prstGeom>
        </p:spPr>
        <p:txBody>
          <a:bodyPr/>
          <a:lstStyle>
            <a:lvl1pPr algn="l">
              <a:defRPr>
                <a:cs typeface="+mn-cs"/>
              </a:defRPr>
            </a:lvl1pPr>
          </a:lstStyle>
          <a:p>
            <a:pPr>
              <a:defRPr/>
            </a:pPr>
            <a:endParaRPr lang="en-US"/>
          </a:p>
        </p:txBody>
      </p:sp>
      <p:sp>
        <p:nvSpPr>
          <p:cNvPr id="5" name="Rectangle 12"/>
          <p:cNvSpPr>
            <a:spLocks noGrp="1" noChangeArrowheads="1"/>
          </p:cNvSpPr>
          <p:nvPr>
            <p:ph type="ftr" sz="quarter" idx="11"/>
          </p:nvPr>
        </p:nvSpPr>
        <p:spPr>
          <a:xfrm>
            <a:off x="5791200" y="6248400"/>
            <a:ext cx="2897188" cy="474663"/>
          </a:xfrm>
          <a:prstGeom prst="rect">
            <a:avLst/>
          </a:prstGeom>
        </p:spPr>
        <p:txBody>
          <a:bodyPr/>
          <a:lstStyle>
            <a:lvl1pPr algn="l">
              <a:defRPr>
                <a:cs typeface="+mn-cs"/>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pPr>
              <a:defRPr/>
            </a:pPr>
            <a:fld id="{5E2BB3B6-6DE3-44A5-9FCE-A7A974D2E27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17" name="Rectangle 17"/>
          <p:cNvSpPr>
            <a:spLocks noChangeArrowheads="1"/>
          </p:cNvSpPr>
          <p:nvPr/>
        </p:nvSpPr>
        <p:spPr bwMode="auto">
          <a:xfrm>
            <a:off x="0" y="0"/>
            <a:ext cx="838200" cy="6858000"/>
          </a:xfrm>
          <a:prstGeom prst="rect">
            <a:avLst/>
          </a:prstGeom>
          <a:solidFill>
            <a:srgbClr val="009900"/>
          </a:solidFill>
          <a:ln w="9525" algn="ctr">
            <a:noFill/>
            <a:miter lim="800000"/>
            <a:headEnd/>
            <a:tailEnd/>
          </a:ln>
          <a:effectLst/>
        </p:spPr>
        <p:txBody>
          <a:bodyPr wrap="none" anchor="ctr"/>
          <a:lstStyle/>
          <a:p>
            <a:pPr algn="ctr">
              <a:defRPr/>
            </a:pPr>
            <a:endParaRPr lang="en-US" dirty="0">
              <a:cs typeface="+mn-cs"/>
            </a:endParaRPr>
          </a:p>
        </p:txBody>
      </p:sp>
      <p:sp>
        <p:nvSpPr>
          <p:cNvPr id="1027" name="AutoShape 9"/>
          <p:cNvSpPr>
            <a:spLocks noGrp="1" noChangeArrowheads="1"/>
          </p:cNvSpPr>
          <p:nvPr>
            <p:ph type="title"/>
          </p:nvPr>
        </p:nvSpPr>
        <p:spPr bwMode="auto">
          <a:xfrm>
            <a:off x="914400" y="228600"/>
            <a:ext cx="7924800" cy="6096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1066800" y="1066800"/>
            <a:ext cx="7693025"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13"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l">
              <a:defRPr kumimoji="0" sz="1600" b="1">
                <a:solidFill>
                  <a:schemeClr val="bg1"/>
                </a:solidFill>
                <a:latin typeface="+mn-lt"/>
                <a:cs typeface="+mn-cs"/>
              </a:defRPr>
            </a:lvl1pPr>
          </a:lstStyle>
          <a:p>
            <a:pPr>
              <a:defRPr/>
            </a:pPr>
            <a:fld id="{6EE4B05A-76F9-4EBE-8FD9-E8FAB9035B96}" type="slidenum">
              <a:rPr lang="en-US"/>
              <a:pPr>
                <a:defRPr/>
              </a:pPr>
              <a:t>‹#›</a:t>
            </a:fld>
            <a:endParaRPr lang="en-US" dirty="0"/>
          </a:p>
        </p:txBody>
      </p:sp>
      <p:sp>
        <p:nvSpPr>
          <p:cNvPr id="256015" name="Rectangle 15"/>
          <p:cNvSpPr>
            <a:spLocks noChangeArrowheads="1"/>
          </p:cNvSpPr>
          <p:nvPr/>
        </p:nvSpPr>
        <p:spPr bwMode="auto">
          <a:xfrm>
            <a:off x="838200" y="6400800"/>
            <a:ext cx="8305800" cy="276225"/>
          </a:xfrm>
          <a:prstGeom prst="rect">
            <a:avLst/>
          </a:prstGeom>
          <a:noFill/>
          <a:ln w="9525">
            <a:noFill/>
            <a:miter lim="800000"/>
            <a:headEnd/>
            <a:tailEnd/>
          </a:ln>
          <a:effectLst/>
        </p:spPr>
        <p:txBody>
          <a:bodyPr>
            <a:spAutoFit/>
          </a:bodyPr>
          <a:lstStyle/>
          <a:p>
            <a:pPr algn="ctr">
              <a:spcBef>
                <a:spcPct val="20000"/>
              </a:spcBef>
              <a:buClr>
                <a:schemeClr val="tx1"/>
              </a:buClr>
              <a:buSzPct val="75000"/>
              <a:buFont typeface="Wingdings" pitchFamily="2" charset="2"/>
              <a:buNone/>
              <a:defRPr/>
            </a:pPr>
            <a:r>
              <a:rPr kumimoji="0" lang="en-US" sz="1200" b="1" i="1" dirty="0">
                <a:solidFill>
                  <a:srgbClr val="009900"/>
                </a:solidFill>
                <a:latin typeface="Arial" charset="0"/>
                <a:cs typeface="+mn-cs"/>
              </a:rPr>
              <a:t>Helping Massachusetts Municipalities Create A Cleaner Energy Future</a:t>
            </a:r>
          </a:p>
        </p:txBody>
      </p:sp>
      <p:pic>
        <p:nvPicPr>
          <p:cNvPr id="1031" name="Picture 9" descr="DOER_JPEG_300dpi.jpg"/>
          <p:cNvPicPr preferRelativeResize="0">
            <a:picLocks noChangeAspect="1"/>
          </p:cNvPicPr>
          <p:nvPr userDrawn="1"/>
        </p:nvPicPr>
        <p:blipFill>
          <a:blip r:embed="rId14" cstate="print"/>
          <a:srcRect/>
          <a:stretch>
            <a:fillRect/>
          </a:stretch>
        </p:blipFill>
        <p:spPr bwMode="auto">
          <a:xfrm>
            <a:off x="7848600" y="6096000"/>
            <a:ext cx="976313" cy="571500"/>
          </a:xfrm>
          <a:prstGeom prst="rect">
            <a:avLst/>
          </a:prstGeom>
          <a:noFill/>
          <a:ln w="9525">
            <a:noFill/>
            <a:miter lim="800000"/>
            <a:headEnd/>
            <a:tailEnd/>
          </a:ln>
        </p:spPr>
      </p:pic>
      <p:pic>
        <p:nvPicPr>
          <p:cNvPr id="1032" name="Picture 2" descr="T:\GrnComm\GreenCom LOGO\Logo Package 2010\gc_logo.jpg"/>
          <p:cNvPicPr preferRelativeResize="0">
            <a:picLocks noChangeAspect="1" noChangeArrowheads="1"/>
          </p:cNvPicPr>
          <p:nvPr userDrawn="1"/>
        </p:nvPicPr>
        <p:blipFill>
          <a:blip r:embed="rId15" cstate="print"/>
          <a:srcRect/>
          <a:stretch>
            <a:fillRect/>
          </a:stretch>
        </p:blipFill>
        <p:spPr bwMode="auto">
          <a:xfrm>
            <a:off x="1066800" y="5791200"/>
            <a:ext cx="925513" cy="9159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95" r:id="rId1"/>
    <p:sldLayoutId id="2147484896" r:id="rId2"/>
    <p:sldLayoutId id="2147484893" r:id="rId3"/>
    <p:sldLayoutId id="2147484897" r:id="rId4"/>
    <p:sldLayoutId id="2147484898" r:id="rId5"/>
    <p:sldLayoutId id="2147484899" r:id="rId6"/>
    <p:sldLayoutId id="2147484900" r:id="rId7"/>
    <p:sldLayoutId id="2147484901" r:id="rId8"/>
    <p:sldLayoutId id="2147484902" r:id="rId9"/>
    <p:sldLayoutId id="2147484903" r:id="rId10"/>
    <p:sldLayoutId id="2147484904" r:id="rId11"/>
    <p:sldLayoutId id="2147484905" r:id="rId12"/>
  </p:sldLayoutIdLst>
  <p:hf hdr="0" ftr="0" dt="0"/>
  <p:txStyles>
    <p:titleStyle>
      <a:lvl1pPr algn="ctr" rtl="0" eaLnBrk="0" fontAlgn="base" hangingPunct="0">
        <a:lnSpc>
          <a:spcPct val="90000"/>
        </a:lnSpc>
        <a:spcBef>
          <a:spcPct val="0"/>
        </a:spcBef>
        <a:spcAft>
          <a:spcPct val="0"/>
        </a:spcAft>
        <a:defRPr sz="3200" b="1">
          <a:solidFill>
            <a:srgbClr val="000099"/>
          </a:solidFill>
          <a:latin typeface="+mj-lt"/>
          <a:ea typeface="+mj-ea"/>
          <a:cs typeface="+mj-cs"/>
        </a:defRPr>
      </a:lvl1pPr>
      <a:lvl2pPr algn="ctr" rtl="0" eaLnBrk="0" fontAlgn="base" hangingPunct="0">
        <a:lnSpc>
          <a:spcPct val="90000"/>
        </a:lnSpc>
        <a:spcBef>
          <a:spcPct val="0"/>
        </a:spcBef>
        <a:spcAft>
          <a:spcPct val="0"/>
        </a:spcAft>
        <a:defRPr sz="3200" b="1">
          <a:solidFill>
            <a:srgbClr val="000099"/>
          </a:solidFill>
          <a:latin typeface="Arial" charset="0"/>
        </a:defRPr>
      </a:lvl2pPr>
      <a:lvl3pPr algn="ctr" rtl="0" eaLnBrk="0" fontAlgn="base" hangingPunct="0">
        <a:lnSpc>
          <a:spcPct val="90000"/>
        </a:lnSpc>
        <a:spcBef>
          <a:spcPct val="0"/>
        </a:spcBef>
        <a:spcAft>
          <a:spcPct val="0"/>
        </a:spcAft>
        <a:defRPr sz="3200" b="1">
          <a:solidFill>
            <a:srgbClr val="000099"/>
          </a:solidFill>
          <a:latin typeface="Arial" charset="0"/>
        </a:defRPr>
      </a:lvl3pPr>
      <a:lvl4pPr algn="ctr" rtl="0" eaLnBrk="0" fontAlgn="base" hangingPunct="0">
        <a:lnSpc>
          <a:spcPct val="90000"/>
        </a:lnSpc>
        <a:spcBef>
          <a:spcPct val="0"/>
        </a:spcBef>
        <a:spcAft>
          <a:spcPct val="0"/>
        </a:spcAft>
        <a:defRPr sz="3200" b="1">
          <a:solidFill>
            <a:srgbClr val="000099"/>
          </a:solidFill>
          <a:latin typeface="Arial" charset="0"/>
        </a:defRPr>
      </a:lvl4pPr>
      <a:lvl5pPr algn="ctr" rtl="0" eaLnBrk="0" fontAlgn="base" hangingPunct="0">
        <a:lnSpc>
          <a:spcPct val="90000"/>
        </a:lnSpc>
        <a:spcBef>
          <a:spcPct val="0"/>
        </a:spcBef>
        <a:spcAft>
          <a:spcPct val="0"/>
        </a:spcAft>
        <a:defRPr sz="3200" b="1">
          <a:solidFill>
            <a:srgbClr val="000099"/>
          </a:solidFill>
          <a:latin typeface="Arial" charset="0"/>
        </a:defRPr>
      </a:lvl5pPr>
      <a:lvl6pPr marL="457200" algn="ctr" rtl="0" fontAlgn="base">
        <a:lnSpc>
          <a:spcPct val="90000"/>
        </a:lnSpc>
        <a:spcBef>
          <a:spcPct val="0"/>
        </a:spcBef>
        <a:spcAft>
          <a:spcPct val="0"/>
        </a:spcAft>
        <a:defRPr sz="3200" b="1">
          <a:solidFill>
            <a:schemeClr val="tx2"/>
          </a:solidFill>
          <a:latin typeface="Arial" charset="0"/>
        </a:defRPr>
      </a:lvl6pPr>
      <a:lvl7pPr marL="914400" algn="ctr" rtl="0" fontAlgn="base">
        <a:lnSpc>
          <a:spcPct val="90000"/>
        </a:lnSpc>
        <a:spcBef>
          <a:spcPct val="0"/>
        </a:spcBef>
        <a:spcAft>
          <a:spcPct val="0"/>
        </a:spcAft>
        <a:defRPr sz="3200" b="1">
          <a:solidFill>
            <a:schemeClr val="tx2"/>
          </a:solidFill>
          <a:latin typeface="Arial" charset="0"/>
        </a:defRPr>
      </a:lvl7pPr>
      <a:lvl8pPr marL="1371600" algn="ctr" rtl="0" fontAlgn="base">
        <a:lnSpc>
          <a:spcPct val="90000"/>
        </a:lnSpc>
        <a:spcBef>
          <a:spcPct val="0"/>
        </a:spcBef>
        <a:spcAft>
          <a:spcPct val="0"/>
        </a:spcAft>
        <a:defRPr sz="3200" b="1">
          <a:solidFill>
            <a:schemeClr val="tx2"/>
          </a:solidFill>
          <a:latin typeface="Arial" charset="0"/>
        </a:defRPr>
      </a:lvl8pPr>
      <a:lvl9pPr marL="1828800" algn="ctr" rtl="0" fontAlgn="base">
        <a:lnSpc>
          <a:spcPct val="90000"/>
        </a:lnSpc>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rgbClr val="3C653C"/>
        </a:buClr>
        <a:buSzPct val="75000"/>
        <a:buFont typeface="Wingdings" pitchFamily="2" charset="2"/>
        <a:buChar char="l"/>
        <a:defRPr sz="2800">
          <a:solidFill>
            <a:srgbClr val="001933"/>
          </a:solidFill>
          <a:latin typeface="+mn-lt"/>
          <a:ea typeface="+mn-ea"/>
          <a:cs typeface="+mn-cs"/>
        </a:defRPr>
      </a:lvl1pPr>
      <a:lvl2pPr marL="742950" indent="-285750" algn="l" rtl="0" eaLnBrk="0" fontAlgn="base" hangingPunct="0">
        <a:spcBef>
          <a:spcPct val="20000"/>
        </a:spcBef>
        <a:spcAft>
          <a:spcPct val="0"/>
        </a:spcAft>
        <a:buClr>
          <a:srgbClr val="3C653C"/>
        </a:buClr>
        <a:buSzPct val="75000"/>
        <a:buChar char="–"/>
        <a:defRPr sz="2400">
          <a:solidFill>
            <a:srgbClr val="001933"/>
          </a:solidFill>
          <a:latin typeface="+mn-lt"/>
        </a:defRPr>
      </a:lvl2pPr>
      <a:lvl3pPr marL="1143000" indent="-228600" algn="l" rtl="0" eaLnBrk="0" fontAlgn="base" hangingPunct="0">
        <a:spcBef>
          <a:spcPct val="20000"/>
        </a:spcBef>
        <a:spcAft>
          <a:spcPct val="0"/>
        </a:spcAft>
        <a:buClr>
          <a:srgbClr val="3C653C"/>
        </a:buClr>
        <a:buSzPct val="75000"/>
        <a:buFont typeface="Wingdings" pitchFamily="2" charset="2"/>
        <a:buChar char="l"/>
        <a:defRPr sz="2000">
          <a:solidFill>
            <a:srgbClr val="001933"/>
          </a:solidFill>
          <a:latin typeface="+mn-lt"/>
        </a:defRPr>
      </a:lvl3pPr>
      <a:lvl4pPr marL="1600200" indent="-228600" algn="l" rtl="0" eaLnBrk="0" fontAlgn="base" hangingPunct="0">
        <a:spcBef>
          <a:spcPct val="20000"/>
        </a:spcBef>
        <a:spcAft>
          <a:spcPct val="0"/>
        </a:spcAft>
        <a:buClr>
          <a:srgbClr val="3C653C"/>
        </a:buClr>
        <a:buSzPct val="80000"/>
        <a:buChar char="–"/>
        <a:defRPr>
          <a:solidFill>
            <a:srgbClr val="001933"/>
          </a:solidFill>
          <a:latin typeface="+mn-lt"/>
        </a:defRPr>
      </a:lvl4pPr>
      <a:lvl5pPr marL="2057400" indent="-228600" algn="l" rtl="0" eaLnBrk="0" fontAlgn="base" hangingPunct="0">
        <a:spcBef>
          <a:spcPct val="20000"/>
        </a:spcBef>
        <a:spcAft>
          <a:spcPct val="0"/>
        </a:spcAft>
        <a:buClr>
          <a:srgbClr val="3C653C"/>
        </a:buClr>
        <a:buSzPct val="65000"/>
        <a:buFont typeface="Wingdings" pitchFamily="2" charset="2"/>
        <a:buChar char="l"/>
        <a:defRPr>
          <a:solidFill>
            <a:srgbClr val="001933"/>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chilmarklibrary.org/photo.php?photo=smallLibSept_1.jpg&amp;tex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massenergyinsight.net/"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hyperlink" Target="mailto:Aimee.Powelka@state.ma.u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hyperlink" Target="mailto:eileen.mchugh@state.ma.u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1.png"/><Relationship Id="rId5" Type="http://schemas.openxmlformats.org/officeDocument/2006/relationships/image" Target="../media/image33.jpe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hyperlink" Target="mailto:seth.pickering@state.ma.us" TargetMode="External"/><Relationship Id="rId2" Type="http://schemas.openxmlformats.org/officeDocument/2006/relationships/hyperlink" Target="mailto:meg.lusardi@state.ma.us" TargetMode="External"/><Relationship Id="rId1" Type="http://schemas.openxmlformats.org/officeDocument/2006/relationships/slideLayout" Target="../slideLayouts/slideLayout2.xml"/><Relationship Id="rId4" Type="http://schemas.openxmlformats.org/officeDocument/2006/relationships/hyperlink" Target="http://www.mass.gov/eea/energy-utilities-clean-tech/green-communitie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2.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join-ene-greencommunities@listserv.state.ma.us" TargetMode="External"/><Relationship Id="rId2" Type="http://schemas.openxmlformats.org/officeDocument/2006/relationships/hyperlink" Target="http://www.mass.gov/eea/energy-utilities-clean-tech/green-communiti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hyperlink" Target="http://www.mass.gov/eea/energy-utilities-clean-tech/green-communities/gc-grant-program/"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ext Box 6"/>
          <p:cNvSpPr txBox="1">
            <a:spLocks noChangeArrowheads="1"/>
          </p:cNvSpPr>
          <p:nvPr/>
        </p:nvSpPr>
        <p:spPr bwMode="auto">
          <a:xfrm>
            <a:off x="4724400" y="5486400"/>
            <a:ext cx="184150" cy="915988"/>
          </a:xfrm>
          <a:prstGeom prst="rect">
            <a:avLst/>
          </a:prstGeom>
          <a:noFill/>
          <a:ln w="9525">
            <a:noFill/>
            <a:miter lim="800000"/>
            <a:headEnd/>
            <a:tailEnd/>
          </a:ln>
        </p:spPr>
        <p:txBody>
          <a:bodyPr wrap="none">
            <a:spAutoFit/>
          </a:bodyPr>
          <a:lstStyle/>
          <a:p>
            <a:pPr eaLnBrk="0" hangingPunct="0"/>
            <a:endParaRPr kumimoji="0" lang="en-US" sz="1800">
              <a:latin typeface="Arial" pitchFamily="34" charset="0"/>
            </a:endParaRPr>
          </a:p>
          <a:p>
            <a:pPr eaLnBrk="0" hangingPunct="0"/>
            <a:endParaRPr kumimoji="0" lang="en-US" sz="1800">
              <a:latin typeface="Arial" pitchFamily="34" charset="0"/>
            </a:endParaRPr>
          </a:p>
          <a:p>
            <a:pPr eaLnBrk="0" hangingPunct="0"/>
            <a:endParaRPr kumimoji="0" lang="en-US" sz="1800">
              <a:latin typeface="Arial" pitchFamily="34" charset="0"/>
            </a:endParaRPr>
          </a:p>
        </p:txBody>
      </p:sp>
      <p:sp>
        <p:nvSpPr>
          <p:cNvPr id="12291" name="Rectangle 7"/>
          <p:cNvSpPr>
            <a:spLocks noChangeArrowheads="1"/>
          </p:cNvSpPr>
          <p:nvPr/>
        </p:nvSpPr>
        <p:spPr bwMode="auto">
          <a:xfrm>
            <a:off x="4648200" y="4953000"/>
            <a:ext cx="4191000" cy="1676400"/>
          </a:xfrm>
          <a:prstGeom prst="rect">
            <a:avLst/>
          </a:prstGeom>
          <a:noFill/>
          <a:ln w="9525">
            <a:noFill/>
            <a:miter lim="800000"/>
            <a:headEnd/>
            <a:tailEnd/>
          </a:ln>
        </p:spPr>
        <p:txBody>
          <a:bodyPr anchor="b"/>
          <a:lstStyle/>
          <a:p>
            <a:pPr>
              <a:buClr>
                <a:schemeClr val="tx1"/>
              </a:buClr>
              <a:buSzPct val="75000"/>
              <a:buFont typeface="Wingdings" pitchFamily="2" charset="2"/>
              <a:buNone/>
            </a:pPr>
            <a:endParaRPr kumimoji="0" lang="en-US" sz="1200" i="1">
              <a:latin typeface="Arial" pitchFamily="34" charset="0"/>
            </a:endParaRPr>
          </a:p>
          <a:p>
            <a:pPr>
              <a:spcBef>
                <a:spcPct val="20000"/>
              </a:spcBef>
              <a:buClr>
                <a:schemeClr val="tx1"/>
              </a:buClr>
              <a:buSzPct val="75000"/>
              <a:buFont typeface="Wingdings" pitchFamily="2" charset="2"/>
              <a:buNone/>
            </a:pPr>
            <a:endParaRPr kumimoji="0" lang="en-US" sz="1200" i="1">
              <a:solidFill>
                <a:schemeClr val="tx2"/>
              </a:solidFill>
              <a:latin typeface="Arial" pitchFamily="34" charset="0"/>
            </a:endParaRPr>
          </a:p>
        </p:txBody>
      </p:sp>
      <p:sp>
        <p:nvSpPr>
          <p:cNvPr id="12292" name="TextBox 6"/>
          <p:cNvSpPr txBox="1">
            <a:spLocks noChangeArrowheads="1"/>
          </p:cNvSpPr>
          <p:nvPr/>
        </p:nvSpPr>
        <p:spPr bwMode="auto">
          <a:xfrm>
            <a:off x="5181600" y="1143000"/>
            <a:ext cx="2971800" cy="461963"/>
          </a:xfrm>
          <a:prstGeom prst="rect">
            <a:avLst/>
          </a:prstGeom>
          <a:noFill/>
          <a:ln w="9525">
            <a:noFill/>
            <a:miter lim="800000"/>
            <a:headEnd/>
            <a:tailEnd/>
          </a:ln>
        </p:spPr>
        <p:txBody>
          <a:bodyPr>
            <a:spAutoFit/>
          </a:bodyPr>
          <a:lstStyle/>
          <a:p>
            <a:endParaRPr lang="en-US"/>
          </a:p>
        </p:txBody>
      </p:sp>
      <p:sp>
        <p:nvSpPr>
          <p:cNvPr id="12293" name="Rectangle 1"/>
          <p:cNvSpPr>
            <a:spLocks noChangeArrowheads="1"/>
          </p:cNvSpPr>
          <p:nvPr/>
        </p:nvSpPr>
        <p:spPr bwMode="auto">
          <a:xfrm>
            <a:off x="0" y="0"/>
            <a:ext cx="184150" cy="508000"/>
          </a:xfrm>
          <a:prstGeom prst="rect">
            <a:avLst/>
          </a:prstGeom>
          <a:noFill/>
          <a:ln w="9525">
            <a:noFill/>
            <a:miter lim="800000"/>
            <a:headEnd/>
            <a:tailEnd/>
          </a:ln>
        </p:spPr>
        <p:txBody>
          <a:bodyPr wrap="none" anchor="ctr">
            <a:spAutoFit/>
          </a:bodyPr>
          <a:lstStyle/>
          <a:p>
            <a:endParaRPr kumimoji="0" lang="en-US" sz="900">
              <a:latin typeface="Arial" pitchFamily="34" charset="0"/>
            </a:endParaRPr>
          </a:p>
          <a:p>
            <a:pPr eaLnBrk="0" hangingPunct="0"/>
            <a:endParaRPr kumimoji="0" lang="en-US" sz="1800">
              <a:latin typeface="Arial" pitchFamily="34" charset="0"/>
            </a:endParaRPr>
          </a:p>
        </p:txBody>
      </p:sp>
      <p:sp>
        <p:nvSpPr>
          <p:cNvPr id="10" name="TextBox 9"/>
          <p:cNvSpPr txBox="1"/>
          <p:nvPr/>
        </p:nvSpPr>
        <p:spPr>
          <a:xfrm>
            <a:off x="304800" y="3657600"/>
            <a:ext cx="4191000" cy="400050"/>
          </a:xfrm>
          <a:prstGeom prst="rect">
            <a:avLst/>
          </a:prstGeom>
          <a:noFill/>
        </p:spPr>
        <p:txBody>
          <a:bodyPr>
            <a:spAutoFit/>
          </a:bodyPr>
          <a:lstStyle/>
          <a:p>
            <a:pPr>
              <a:defRPr/>
            </a:pPr>
            <a:endParaRPr lang="en-US" sz="2000" b="1" i="1" dirty="0">
              <a:latin typeface="+mn-lt"/>
              <a:cs typeface="+mn-cs"/>
            </a:endParaRPr>
          </a:p>
        </p:txBody>
      </p:sp>
      <p:sp>
        <p:nvSpPr>
          <p:cNvPr id="12" name="TextBox 11"/>
          <p:cNvSpPr txBox="1"/>
          <p:nvPr/>
        </p:nvSpPr>
        <p:spPr>
          <a:xfrm>
            <a:off x="4648200" y="1143000"/>
            <a:ext cx="4191000" cy="1169988"/>
          </a:xfrm>
          <a:prstGeom prst="rect">
            <a:avLst/>
          </a:prstGeom>
          <a:noFill/>
        </p:spPr>
        <p:txBody>
          <a:bodyPr>
            <a:spAutoFit/>
          </a:bodyPr>
          <a:lstStyle/>
          <a:p>
            <a:pPr algn="r">
              <a:defRPr/>
            </a:pPr>
            <a:r>
              <a:rPr lang="en-US" sz="1400" b="1" dirty="0">
                <a:latin typeface="+mj-lt"/>
                <a:cs typeface="+mn-cs"/>
              </a:rPr>
              <a:t>COMMONWEALTH OF MASSACHUSETTS</a:t>
            </a:r>
          </a:p>
          <a:p>
            <a:pPr algn="r">
              <a:defRPr/>
            </a:pPr>
            <a:endParaRPr lang="en-US" sz="1400" dirty="0">
              <a:latin typeface="+mj-lt"/>
              <a:cs typeface="+mn-cs"/>
            </a:endParaRPr>
          </a:p>
          <a:p>
            <a:pPr algn="r">
              <a:defRPr/>
            </a:pPr>
            <a:r>
              <a:rPr lang="en-US" sz="1400" i="1" dirty="0">
                <a:latin typeface="+mj-lt"/>
                <a:cs typeface="+mn-cs"/>
              </a:rPr>
              <a:t>Deval L. Patrick, Governor</a:t>
            </a:r>
          </a:p>
          <a:p>
            <a:pPr algn="r">
              <a:defRPr/>
            </a:pPr>
            <a:r>
              <a:rPr lang="en-US" sz="1400" i="1" dirty="0">
                <a:latin typeface="+mj-lt"/>
                <a:cs typeface="+mn-cs"/>
              </a:rPr>
              <a:t>Richard  K. Sullivan, Jr., Secretary</a:t>
            </a:r>
          </a:p>
          <a:p>
            <a:pPr algn="r">
              <a:defRPr/>
            </a:pPr>
            <a:r>
              <a:rPr lang="en-US" sz="1400" i="1" dirty="0">
                <a:latin typeface="+mj-lt"/>
                <a:cs typeface="+mn-cs"/>
              </a:rPr>
              <a:t>Mark Sylvia, Commissioner</a:t>
            </a:r>
          </a:p>
        </p:txBody>
      </p:sp>
      <p:sp>
        <p:nvSpPr>
          <p:cNvPr id="12296" name="TextBox 7"/>
          <p:cNvSpPr txBox="1">
            <a:spLocks noChangeArrowheads="1"/>
          </p:cNvSpPr>
          <p:nvPr/>
        </p:nvSpPr>
        <p:spPr bwMode="auto">
          <a:xfrm>
            <a:off x="4038600" y="2895600"/>
            <a:ext cx="4419600" cy="2739211"/>
          </a:xfrm>
          <a:prstGeom prst="rect">
            <a:avLst/>
          </a:prstGeom>
          <a:noFill/>
          <a:ln w="9525">
            <a:noFill/>
            <a:miter lim="800000"/>
            <a:headEnd/>
            <a:tailEnd/>
          </a:ln>
        </p:spPr>
        <p:txBody>
          <a:bodyPr wrap="square">
            <a:spAutoFit/>
          </a:bodyPr>
          <a:lstStyle/>
          <a:p>
            <a:pPr algn="ctr"/>
            <a:r>
              <a:rPr lang="en-US" sz="2000" b="1" dirty="0" smtClean="0">
                <a:latin typeface="Arial" charset="0"/>
              </a:rPr>
              <a:t>The Green Communities Division  Partnering with Massachusetts</a:t>
            </a:r>
          </a:p>
          <a:p>
            <a:pPr algn="ctr"/>
            <a:r>
              <a:rPr lang="en-US" sz="2000" b="1" dirty="0" smtClean="0">
                <a:latin typeface="Arial" charset="0"/>
              </a:rPr>
              <a:t>Cities and Towns</a:t>
            </a:r>
          </a:p>
          <a:p>
            <a:pPr algn="ctr"/>
            <a:endParaRPr lang="en-US" sz="2000" i="1" dirty="0" smtClean="0">
              <a:latin typeface="Arial" charset="0"/>
            </a:endParaRPr>
          </a:p>
          <a:p>
            <a:pPr algn="ctr"/>
            <a:r>
              <a:rPr lang="en-US" sz="2000" i="1" dirty="0" smtClean="0">
                <a:latin typeface="Arial" charset="0"/>
              </a:rPr>
              <a:t>Seth Pickering</a:t>
            </a:r>
          </a:p>
          <a:p>
            <a:pPr algn="ctr"/>
            <a:r>
              <a:rPr lang="en-US" sz="2000" i="1" dirty="0" smtClean="0">
                <a:latin typeface="Arial" charset="0"/>
              </a:rPr>
              <a:t> Southeast Regional Coordinator</a:t>
            </a:r>
          </a:p>
          <a:p>
            <a:pPr algn="ctr"/>
            <a:r>
              <a:rPr lang="en-US" sz="2000" i="1" dirty="0" smtClean="0">
                <a:latin typeface="Arial" charset="0"/>
              </a:rPr>
              <a:t>Green Communities Division</a:t>
            </a:r>
          </a:p>
          <a:p>
            <a:pPr algn="ctr"/>
            <a:endParaRPr lang="en-US" sz="1600" i="1" dirty="0">
              <a:latin typeface="Arial" pitchFamily="34" charset="0"/>
            </a:endParaRPr>
          </a:p>
          <a:p>
            <a:pPr algn="ctr"/>
            <a:endParaRPr lang="en-US" sz="1600" i="1" dirty="0">
              <a:latin typeface="Arial" pitchFamily="34" charset="0"/>
            </a:endParaRPr>
          </a:p>
        </p:txBody>
      </p:sp>
      <p:sp>
        <p:nvSpPr>
          <p:cNvPr id="11" name="Slide Number Placeholder 10"/>
          <p:cNvSpPr>
            <a:spLocks noGrp="1"/>
          </p:cNvSpPr>
          <p:nvPr>
            <p:ph type="sldNum" sz="quarter" idx="10"/>
          </p:nvPr>
        </p:nvSpPr>
        <p:spPr/>
        <p:txBody>
          <a:bodyPr/>
          <a:lstStyle/>
          <a:p>
            <a:pPr>
              <a:defRPr/>
            </a:pPr>
            <a:fld id="{99830760-A43D-468A-99EB-A56F54AC4D1D}" type="slidenum">
              <a:rPr lang="en-US" smtClean="0"/>
              <a:pPr>
                <a:defRPr/>
              </a:pPr>
              <a:t>1</a:t>
            </a:fld>
            <a:endParaRPr lang="en-US" dirty="0"/>
          </a:p>
        </p:txBody>
      </p:sp>
      <p:sp>
        <p:nvSpPr>
          <p:cNvPr id="12298" name="TextBox 10"/>
          <p:cNvSpPr txBox="1">
            <a:spLocks noChangeArrowheads="1"/>
          </p:cNvSpPr>
          <p:nvPr/>
        </p:nvSpPr>
        <p:spPr bwMode="auto">
          <a:xfrm>
            <a:off x="76200" y="3829050"/>
            <a:ext cx="3124200" cy="3139321"/>
          </a:xfrm>
          <a:prstGeom prst="rect">
            <a:avLst/>
          </a:prstGeom>
          <a:noFill/>
          <a:ln w="9525">
            <a:noFill/>
            <a:miter lim="800000"/>
            <a:headEnd/>
            <a:tailEnd/>
          </a:ln>
        </p:spPr>
        <p:txBody>
          <a:bodyPr>
            <a:spAutoFit/>
          </a:bodyPr>
          <a:lstStyle/>
          <a:p>
            <a:pPr algn="ctr"/>
            <a:endParaRPr lang="en-US" sz="1800" i="1" dirty="0">
              <a:solidFill>
                <a:schemeClr val="bg1"/>
              </a:solidFill>
              <a:latin typeface="Arial" pitchFamily="34" charset="0"/>
            </a:endParaRPr>
          </a:p>
          <a:p>
            <a:r>
              <a:rPr lang="en-US" sz="1800" i="1" dirty="0" smtClean="0">
                <a:solidFill>
                  <a:schemeClr val="bg1"/>
                </a:solidFill>
                <a:latin typeface="Arial" charset="0"/>
              </a:rPr>
              <a:t>Town of Chilmark</a:t>
            </a:r>
          </a:p>
          <a:p>
            <a:r>
              <a:rPr lang="en-US" sz="1800" i="1" dirty="0" smtClean="0">
                <a:solidFill>
                  <a:schemeClr val="bg1"/>
                </a:solidFill>
                <a:latin typeface="Arial" charset="0"/>
              </a:rPr>
              <a:t>Board of Selectmen</a:t>
            </a:r>
          </a:p>
          <a:p>
            <a:r>
              <a:rPr lang="en-US" sz="1800" i="1" dirty="0" smtClean="0">
                <a:solidFill>
                  <a:schemeClr val="bg1"/>
                </a:solidFill>
                <a:latin typeface="Arial" charset="0"/>
              </a:rPr>
              <a:t>Green Communities Presentation</a:t>
            </a:r>
          </a:p>
          <a:p>
            <a:endParaRPr lang="en-US" sz="1800" i="1" dirty="0" smtClean="0">
              <a:solidFill>
                <a:schemeClr val="bg1"/>
              </a:solidFill>
              <a:latin typeface="Arial" charset="0"/>
            </a:endParaRPr>
          </a:p>
          <a:p>
            <a:r>
              <a:rPr lang="en-US" sz="1800" i="1" dirty="0" smtClean="0">
                <a:solidFill>
                  <a:schemeClr val="bg1"/>
                </a:solidFill>
                <a:latin typeface="Arial" charset="0"/>
              </a:rPr>
              <a:t>September 18, 2012</a:t>
            </a:r>
            <a:endParaRPr lang="en-US" sz="1800" i="1" dirty="0" smtClean="0">
              <a:solidFill>
                <a:schemeClr val="bg1"/>
              </a:solidFill>
              <a:latin typeface="Arial" pitchFamily="34" charset="0"/>
            </a:endParaRPr>
          </a:p>
          <a:p>
            <a:pPr algn="ctr"/>
            <a:endParaRPr lang="en-US" sz="1800" i="1" dirty="0">
              <a:solidFill>
                <a:schemeClr val="bg1"/>
              </a:solidFill>
              <a:latin typeface="Arial" pitchFamily="34" charset="0"/>
            </a:endParaRPr>
          </a:p>
          <a:p>
            <a:pPr algn="ctr"/>
            <a:endParaRPr lang="en-US" sz="1800" i="1" dirty="0">
              <a:solidFill>
                <a:schemeClr val="bg1"/>
              </a:solidFill>
              <a:latin typeface="Arial" pitchFamily="34" charset="0"/>
            </a:endParaRPr>
          </a:p>
          <a:p>
            <a:pPr algn="ctr"/>
            <a:endParaRPr lang="en-US" sz="1800" i="1" dirty="0">
              <a:solidFill>
                <a:schemeClr val="bg1"/>
              </a:solidFill>
              <a:latin typeface="Arial" pitchFamily="34" charset="0"/>
            </a:endParaRPr>
          </a:p>
          <a:p>
            <a:endParaRPr lang="en-US" sz="1800" i="1" dirty="0">
              <a:solidFill>
                <a:schemeClr val="bg1"/>
              </a:solidFill>
              <a:latin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7CA611E-48B7-4049-A4A4-87C8F9309A5B}" type="slidenum">
              <a:rPr lang="en-US" smtClean="0"/>
              <a:pPr>
                <a:defRPr/>
              </a:pPr>
              <a:t>10</a:t>
            </a:fld>
            <a:endParaRPr lang="en-US" dirty="0"/>
          </a:p>
        </p:txBody>
      </p:sp>
      <p:sp>
        <p:nvSpPr>
          <p:cNvPr id="5" name="Title 1"/>
          <p:cNvSpPr>
            <a:spLocks noGrp="1"/>
          </p:cNvSpPr>
          <p:nvPr>
            <p:ph type="title"/>
          </p:nvPr>
        </p:nvSpPr>
        <p:spPr>
          <a:ln>
            <a:solidFill>
              <a:srgbClr val="3C653C"/>
            </a:solidFill>
          </a:ln>
        </p:spPr>
        <p:txBody>
          <a:bodyPr/>
          <a:lstStyle/>
          <a:p>
            <a:r>
              <a:rPr lang="en-US" sz="2800" dirty="0" smtClean="0">
                <a:solidFill>
                  <a:srgbClr val="3C653C"/>
                </a:solidFill>
              </a:rPr>
              <a:t>Criteria 2 – Expedited Permitting</a:t>
            </a:r>
            <a:endParaRPr lang="en-US" sz="2800" dirty="0"/>
          </a:p>
        </p:txBody>
      </p:sp>
      <p:pic>
        <p:nvPicPr>
          <p:cNvPr id="6" name="Picture 3" descr="C:\Documents and Settings\apowelka\Local Settings\Temporary Internet Files\Content.IE5\QNWT6PGV\MC900030059[1].wmf"/>
          <p:cNvPicPr>
            <a:picLocks noGrp="1" noChangeAspect="1" noChangeArrowheads="1"/>
          </p:cNvPicPr>
          <p:nvPr>
            <p:ph idx="1"/>
          </p:nvPr>
        </p:nvPicPr>
        <p:blipFill>
          <a:blip r:embed="rId2" cstate="print"/>
          <a:srcRect/>
          <a:stretch>
            <a:fillRect/>
          </a:stretch>
        </p:blipFill>
        <p:spPr bwMode="auto">
          <a:xfrm>
            <a:off x="914400" y="990600"/>
            <a:ext cx="1679753" cy="1546250"/>
          </a:xfrm>
          <a:prstGeom prst="rect">
            <a:avLst/>
          </a:prstGeom>
          <a:noFill/>
        </p:spPr>
      </p:pic>
      <p:sp>
        <p:nvSpPr>
          <p:cNvPr id="7" name="Content Placeholder 2"/>
          <p:cNvSpPr txBox="1">
            <a:spLocks/>
          </p:cNvSpPr>
          <p:nvPr/>
        </p:nvSpPr>
        <p:spPr bwMode="auto">
          <a:xfrm>
            <a:off x="2362200" y="1219200"/>
            <a:ext cx="6397625"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6">
                  <a:lumMod val="50000"/>
                </a:schemeClr>
              </a:buClr>
              <a:buSzPct val="75000"/>
              <a:buFont typeface="Wingdings" pitchFamily="2" charset="2"/>
              <a:buNone/>
              <a:tabLst/>
              <a:defRPr/>
            </a:pPr>
            <a:r>
              <a:rPr kumimoji="0" lang="en-US" sz="2000" b="0" i="0" u="none" strike="noStrike" kern="0" cap="none" spc="0" normalizeH="0" baseline="0" noProof="0" dirty="0" smtClean="0">
                <a:ln>
                  <a:noFill/>
                </a:ln>
                <a:solidFill>
                  <a:schemeClr val="tx1">
                    <a:lumMod val="50000"/>
                  </a:schemeClr>
                </a:solidFill>
                <a:effectLst/>
                <a:uLnTx/>
                <a:uFillTx/>
                <a:latin typeface="+mn-lt"/>
                <a:ea typeface="+mn-ea"/>
                <a:cs typeface="+mn-cs"/>
              </a:rPr>
              <a:t>	</a:t>
            </a:r>
            <a:r>
              <a:rPr kumimoji="0" lang="en-US" sz="2800" b="1" i="0" u="none" strike="noStrike" kern="0" cap="none" spc="0" normalizeH="0" baseline="0" noProof="0" dirty="0" smtClean="0">
                <a:ln>
                  <a:noFill/>
                </a:ln>
                <a:solidFill>
                  <a:srgbClr val="3C653C"/>
                </a:solidFill>
                <a:effectLst/>
                <a:uLnTx/>
                <a:uFillTx/>
                <a:latin typeface="+mn-lt"/>
                <a:ea typeface="+mn-ea"/>
                <a:cs typeface="+mn-cs"/>
              </a:rPr>
              <a:t>12 months: date of initial application to date of final approval</a:t>
            </a:r>
          </a:p>
          <a:p>
            <a:pPr marL="457200" marR="0" lvl="0" indent="-457200" algn="l" defTabSz="914400" rtl="0" eaLnBrk="0" fontAlgn="base" latinLnBrk="0" hangingPunct="0">
              <a:lnSpc>
                <a:spcPct val="100000"/>
              </a:lnSpc>
              <a:spcBef>
                <a:spcPct val="20000"/>
              </a:spcBef>
              <a:spcAft>
                <a:spcPct val="0"/>
              </a:spcAft>
              <a:buClr>
                <a:schemeClr val="accent6">
                  <a:lumMod val="50000"/>
                </a:schemeClr>
              </a:buClr>
              <a:buSzPct val="75000"/>
              <a:buFont typeface="+mj-lt"/>
              <a:buAutoNum type="arabicPeriod"/>
              <a:tabLst/>
              <a:defRPr/>
            </a:pPr>
            <a:r>
              <a:rPr kumimoji="0" lang="en-US" sz="2800" b="0" i="0" u="none" strike="noStrike" kern="0" cap="none" spc="0" normalizeH="0" baseline="0" noProof="0" dirty="0" smtClean="0">
                <a:ln>
                  <a:noFill/>
                </a:ln>
                <a:solidFill>
                  <a:srgbClr val="3C653C"/>
                </a:solidFill>
                <a:effectLst/>
                <a:uLnTx/>
                <a:uFillTx/>
                <a:latin typeface="+mn-lt"/>
                <a:ea typeface="+mn-ea"/>
                <a:cs typeface="+mn-cs"/>
              </a:rPr>
              <a:t>Applies only to the proposed facilities subject to the as-of-right </a:t>
            </a:r>
            <a:r>
              <a:rPr kumimoji="0" lang="en-US" sz="2800" b="0" i="0" u="none" strike="noStrike" kern="0" cap="none" spc="0" normalizeH="0" baseline="0" noProof="0" dirty="0" err="1" smtClean="0">
                <a:ln>
                  <a:noFill/>
                </a:ln>
                <a:solidFill>
                  <a:srgbClr val="3C653C"/>
                </a:solidFill>
                <a:effectLst/>
                <a:uLnTx/>
                <a:uFillTx/>
                <a:latin typeface="+mn-lt"/>
                <a:ea typeface="+mn-ea"/>
                <a:cs typeface="+mn-cs"/>
              </a:rPr>
              <a:t>siting</a:t>
            </a:r>
            <a:r>
              <a:rPr kumimoji="0" lang="en-US" sz="2800" b="0" i="0" u="none" strike="noStrike" kern="0" cap="none" spc="0" normalizeH="0" baseline="0" noProof="0" dirty="0" smtClean="0">
                <a:ln>
                  <a:noFill/>
                </a:ln>
                <a:solidFill>
                  <a:srgbClr val="3C653C"/>
                </a:solidFill>
                <a:effectLst/>
                <a:uLnTx/>
                <a:uFillTx/>
                <a:latin typeface="+mn-lt"/>
                <a:ea typeface="+mn-ea"/>
                <a:cs typeface="+mn-cs"/>
              </a:rPr>
              <a:t> provision. </a:t>
            </a:r>
          </a:p>
          <a:p>
            <a:pPr marL="457200" marR="0" lvl="0" indent="-457200" algn="l" defTabSz="914400" rtl="0" eaLnBrk="0" fontAlgn="base" latinLnBrk="0" hangingPunct="0">
              <a:lnSpc>
                <a:spcPct val="100000"/>
              </a:lnSpc>
              <a:spcBef>
                <a:spcPct val="20000"/>
              </a:spcBef>
              <a:spcAft>
                <a:spcPct val="0"/>
              </a:spcAft>
              <a:buClr>
                <a:schemeClr val="accent6">
                  <a:lumMod val="50000"/>
                </a:schemeClr>
              </a:buClr>
              <a:buSzPct val="75000"/>
              <a:buFont typeface="+mj-lt"/>
              <a:buAutoNum type="arabicPeriod"/>
              <a:tabLst/>
              <a:defRPr/>
            </a:pPr>
            <a:r>
              <a:rPr kumimoji="0" lang="en-US" sz="2800" b="0" i="0" u="none" strike="noStrike" kern="0" cap="none" spc="0" normalizeH="0" baseline="0" noProof="0" dirty="0" smtClean="0">
                <a:ln>
                  <a:noFill/>
                </a:ln>
                <a:solidFill>
                  <a:srgbClr val="3C653C"/>
                </a:solidFill>
                <a:effectLst/>
                <a:uLnTx/>
                <a:uFillTx/>
                <a:latin typeface="+mn-lt"/>
                <a:ea typeface="+mn-ea"/>
                <a:cs typeface="+mn-cs"/>
              </a:rPr>
              <a:t>Can apply the MGL c 43D permitting process to these zoning districts </a:t>
            </a:r>
          </a:p>
          <a:p>
            <a:pPr marL="342900" marR="0" lvl="0" indent="-342900" algn="l" defTabSz="914400" rtl="0" eaLnBrk="0" fontAlgn="base" latinLnBrk="0" hangingPunct="0">
              <a:lnSpc>
                <a:spcPct val="100000"/>
              </a:lnSpc>
              <a:spcBef>
                <a:spcPct val="20000"/>
              </a:spcBef>
              <a:spcAft>
                <a:spcPct val="0"/>
              </a:spcAft>
              <a:buClr>
                <a:schemeClr val="accent6">
                  <a:lumMod val="50000"/>
                </a:schemeClr>
              </a:buClr>
              <a:buSzPct val="75000"/>
              <a:buFont typeface="Wingdings" pitchFamily="2" charset="2"/>
              <a:buChar char="l"/>
              <a:tabLst/>
              <a:defRPr/>
            </a:pPr>
            <a:endParaRPr kumimoji="0" lang="en-US" sz="2800" b="0" i="0" u="none" strike="noStrike" kern="0" cap="none" spc="0" normalizeH="0" baseline="0" noProof="0" dirty="0">
              <a:ln>
                <a:noFill/>
              </a:ln>
              <a:solidFill>
                <a:schemeClr val="tx1">
                  <a:lumMod val="50000"/>
                </a:schemeClr>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7CA611E-48B7-4049-A4A4-87C8F9309A5B}" type="slidenum">
              <a:rPr lang="en-US" smtClean="0"/>
              <a:pPr>
                <a:defRPr/>
              </a:pPr>
              <a:t>11</a:t>
            </a:fld>
            <a:endParaRPr lang="en-US" dirty="0"/>
          </a:p>
        </p:txBody>
      </p:sp>
      <p:sp>
        <p:nvSpPr>
          <p:cNvPr id="5" name="Title 1"/>
          <p:cNvSpPr>
            <a:spLocks noGrp="1"/>
          </p:cNvSpPr>
          <p:nvPr>
            <p:ph type="title"/>
          </p:nvPr>
        </p:nvSpPr>
        <p:spPr>
          <a:xfrm>
            <a:off x="990600" y="228600"/>
            <a:ext cx="7924800" cy="838200"/>
          </a:xfrm>
          <a:ln>
            <a:solidFill>
              <a:srgbClr val="3C653C"/>
            </a:solidFill>
          </a:ln>
        </p:spPr>
        <p:txBody>
          <a:bodyPr/>
          <a:lstStyle/>
          <a:p>
            <a:r>
              <a:rPr lang="en-US" sz="2400" dirty="0" smtClean="0">
                <a:solidFill>
                  <a:srgbClr val="3C653C"/>
                </a:solidFill>
              </a:rPr>
              <a:t>Criteria 3 – Energy Baseline &amp; 20% Energy Reduction Plan</a:t>
            </a:r>
            <a:endParaRPr lang="en-US" sz="2400" dirty="0"/>
          </a:p>
        </p:txBody>
      </p:sp>
      <p:sp>
        <p:nvSpPr>
          <p:cNvPr id="15" name="TextBox 14"/>
          <p:cNvSpPr txBox="1"/>
          <p:nvPr/>
        </p:nvSpPr>
        <p:spPr>
          <a:xfrm>
            <a:off x="1066800" y="3657600"/>
            <a:ext cx="4648200" cy="2246769"/>
          </a:xfrm>
          <a:prstGeom prst="rect">
            <a:avLst/>
          </a:prstGeom>
          <a:noFill/>
        </p:spPr>
        <p:txBody>
          <a:bodyPr wrap="square" rtlCol="0">
            <a:spAutoFit/>
          </a:bodyPr>
          <a:lstStyle/>
          <a:p>
            <a:r>
              <a:rPr lang="en-US" sz="2000" b="1" dirty="0" smtClean="0">
                <a:solidFill>
                  <a:schemeClr val="accent6">
                    <a:lumMod val="50000"/>
                  </a:schemeClr>
                </a:solidFill>
                <a:latin typeface="+mn-lt"/>
              </a:rPr>
              <a:t>Calculate a Municipal Energy Use Baseline that includes:</a:t>
            </a:r>
          </a:p>
          <a:p>
            <a:pPr marL="457200" indent="-457200">
              <a:buFont typeface="+mj-lt"/>
              <a:buAutoNum type="arabicPeriod"/>
            </a:pPr>
            <a:r>
              <a:rPr lang="en-US" sz="2000" b="1" dirty="0" smtClean="0">
                <a:solidFill>
                  <a:schemeClr val="accent6">
                    <a:lumMod val="50000"/>
                  </a:schemeClr>
                </a:solidFill>
                <a:latin typeface="+mn-lt"/>
              </a:rPr>
              <a:t>Municipal Buildings &amp; Schools</a:t>
            </a:r>
          </a:p>
          <a:p>
            <a:pPr marL="457200" indent="-457200">
              <a:buFont typeface="+mj-lt"/>
              <a:buAutoNum type="arabicPeriod"/>
            </a:pPr>
            <a:r>
              <a:rPr lang="en-US" sz="2000" b="1" dirty="0" smtClean="0">
                <a:solidFill>
                  <a:schemeClr val="accent6">
                    <a:lumMod val="50000"/>
                  </a:schemeClr>
                </a:solidFill>
                <a:latin typeface="+mn-lt"/>
              </a:rPr>
              <a:t>All Vehicles</a:t>
            </a:r>
          </a:p>
          <a:p>
            <a:pPr marL="457200" indent="-457200">
              <a:buFont typeface="+mj-lt"/>
              <a:buAutoNum type="arabicPeriod"/>
            </a:pPr>
            <a:r>
              <a:rPr lang="en-US" sz="2000" b="1" dirty="0" smtClean="0">
                <a:solidFill>
                  <a:schemeClr val="accent6">
                    <a:lumMod val="50000"/>
                  </a:schemeClr>
                </a:solidFill>
                <a:latin typeface="+mn-lt"/>
              </a:rPr>
              <a:t>Municipally Owned Street &amp; Traffic Lights </a:t>
            </a:r>
          </a:p>
          <a:p>
            <a:endParaRPr lang="en-US" sz="2000" b="1" dirty="0">
              <a:solidFill>
                <a:schemeClr val="accent6">
                  <a:lumMod val="50000"/>
                </a:schemeClr>
              </a:solidFill>
              <a:latin typeface="+mn-lt"/>
            </a:endParaRPr>
          </a:p>
        </p:txBody>
      </p:sp>
      <p:sp>
        <p:nvSpPr>
          <p:cNvPr id="28675" name="AutoShape 3" descr="data:image/jpeg;base64,/9j/4AAQSkZJRgABAQAAAQABAAD/2wBDAAkGBwgHBgkIBwgKCgkLDRYPDQwMDRsUFRAWIB0iIiAdHx8kKDQsJCYxJx8fLT0tMTU3Ojo6Iys/RD84QzQ5Ojf/2wBDAQoKCg0MDRoPDxo3JR8lNzc3Nzc3Nzc3Nzc3Nzc3Nzc3Nzc3Nzc3Nzc3Nzc3Nzc3Nzc3Nzc3Nzc3Nzc3Nzc3Nzf/wAARCABfAH8DASIAAhEBAxEB/8QAGwAAAgIDAQAAAAAAAAAAAAAABAUDBgECBwD/xAA5EAACAQMDAQYEBQIEBwAAAAABAgMABBEFEiExBhNBUWFxFCKBkSMyobHBFdEHQuHwJDNSgpKiw//EABgBAAMBAQAAAAAAAAAAAAAAAAECAwQA/8QAJBEBAAICAgEDBQEAAAAAAAAAAQACESEDMRIEQVETFCJCYZH/2gAMAwEAAhEDEQA/AOK4rFezXqSdPcn2FMFt57iBVkJVYTtQuxwMnp9cg+VAAHyyPGjo5YRYPGIwrMQV56sByf5/TpQcxbTNxaTWo3NwrL1Xgdc49aD2jPXit0U7AM/Kegz0rcRAnJo794wTVVOOnFEQg7RmsBaniXJpLRiZWMN6GsmAjkc0VFDk1OsGB41Fvhj+MAhQhxnpTYae7W5kVcgDPFb2mnmdhtx18a6h2F7JNcW0iX8X4Lr8rcEA1Hk5coV7j1qBuckSyeRidh2r50HdJ3RIOM12Tth2UXRNLRLCB55ZCdzBc4rkt1YXPxHdyxskhbBDjBBPnTUutny1AhjUTuevFDsaayWUiSyRMjFk48h1xS9vArgD0rVVGSSCCvCs8ge9ewcZFUizIrKgk8DNYWp4EVpBvLKo5JAzQXE6T90BtCDgivBTW6xiNQEkLg84PhU8SBj0qflgjQcKamiU5460SIkJwc0Tb2IkPyOPrSPIHcYqwjTIe/4Ayw8KKu7ZomKbTnwFO+y/Z68lu43ii34IPHIxXS7vsLazyw3ROxY48umOcj/f6VkWzZamSW0G5yGGKa3C8lSP0ronY7tB/SbB5L2V5MjCR7qqWtI/xzxxQuqK2FBHJoSZpxZ784COB9SD1+1TF09MLjqXTt12slurCGTT5dsRX8SMjPNcrvdWlmysyq6+Tc49vEfSjpbp+42M2R5Gks0O4M5/IOvnVaVyrbuK6NRz2dEDW95cbmWQNAAm7w75Mn+PvVQYsw+c5c8sfM+NW/srbNLFeM5WNZGgCAqTwJAc4APHHX39SFk3Z66FzKpdAoY4PczjIz4ExgH6Gr8erWiW2EqvJGDWwPFeArIGa1yMyBU0LMrggZ9D41ooOKJtITJKq8DccAk1OzqEMwkRrgMOMgZXPT/Spoxg0Sli4KqvzHHPPjmp2sZVxhDz0IrO8tcYlvCQBDjP70TbO6HKgceOKsWn9mrnUdMllgjLSw4YqBkkUHqemHS5RbTD8dQO8X/pPkah9YdR/HEsnYjVbtL+JYmO04BwOldbbWrQh4knTvgmQAc84rhNnfPaJthbauBnbxk+tM7K5nDCR2K5PJY7Qc+XnSnJamfGc1LYzGPaLX7uadxNEvUrwOv+/TFKN6TaJcbF2SfGQA5ORysuODV60fT9FvtLlmu5N8qksm9cHIHOBnJH2qoRXNvaWtwiOLiITgvhNuSVbHU9Rj6Z49YdEL8ErMsInJSGyaRz+ZY3JAPtyQPrWU0tY4fidSMfdqSAgbEcZxyCR+Y58FyfPIzRV/2kZ8pbW8ZQ5BMnzbf+3AB+oNVi/vJ7lzJdTSSORgEj8o8gPAeg4rTxDjcRY6h1hXivTbxgCLu3EjqMsdwBO0ghfTqenPQBFPqN9Fd3CRSxxFZnB2W0Q5DEckJz71myINlqYBP/ACV+nzUNquRqN4BgD4iQ58PzGtFDbEeiJwc1uoqQQttVtp2t09amS2LNjpxkZrQ2IgM0iTJxTfTLcySAsq4z4io7LTpnlUBCR4nyq4aP2avr23E1lAzyLIEdVHTPQmsnNygYJfjp7sjstOF9KIFT8Rxx51fuzvYZrnTEe6dUeNwwYHduXxHvQHZsWmnXazXjQsYZdro6HcAP8wPTqMU/1ztcImiayjCwSDLZ4PkQRWM8f2/yVsudQ3RdSTSEnGoQLEFYKgABbb6n6VQe2V/bXGrzsLGA5fIliBBceZ8zU8plNxeiBZGiVyAFG44O7/LmlNzGY0MlzlWUZYvgMPLgE4z+tdRbBV6IEBzI5LPUGnX4a2YhkQrJjGMqM858/OtxNFDC0fz3MmR3joQVLeQHU+poG+1dZPlc3TAopMffAI2VGc4XP0zSt7gyRyscDphRwB6AVcpqTXcd3GqTREAAQKOi7tzfQDGPqKYwW5t9OgkCd49xIJOFyFGDj365+tUovxxmrg8lvDpaQQSZVFUl45Cc+eM9M+Q8zWf1NPEqHvDVzKxqqxSSGVvkfozY/N50iuWAXaAAQc8dKsWqRxPayywmPAlYgh+WXA/g1WpJEK4wx649K18BqTtCLJ2FpfIejQj96D1GQtqF3ycfESH/ANjUtk34dwp6soUfeoZUEt/cZYKDK5z7k1pDC5ivRDonhhkSNYi2zg+OK2tkBm3jOQx4J6c+Nei7pb2bvot6yllTLsio7Z2kkdcZztzz7U9sNLS2uYopG+d0DhgCQVycEccjg1G34mZShm2447MaJeXdzBjeEbmMiMsDjOf5rqlzfwdmbRIUmV++BOccrxzjjBwfOhbC1+B7Pw3E11IJolPwygjIz1xk88c/eqvqEWo6tBLGO9lhsz1RidpJxx58/wA1jXDk7mlKWce0R32rzNdvJLsdmbLMg2559K2a6iu7eIkY2u5IaTJxx145+1M9K7HXMupWv9ThnazlG6QwAkoCDgE469M15uympQhoktxHHuO1p5UXI8OMjwxSo40RB3F3fu8WpPEwUxKHBKg5554PHNJbWNtVGJbjCLKqgKoVQTnnA4Bq96Npj2lprNtd3+kf8VbFQDMHMZx1OOQPvyAfcS80uzs8pHqdgyjDCNRIBGTk+APHNPxmO4tu5Q7yFIb25gL5EagK5B6jAFZZre8SO0sofxDGm5xwWfAyOfXxqyPodnf8pewNNPMVDRJKzkbugBX9TxVY7QaS+ias1gzu+63EuXj2kgk+Hl8vWrH5JhiOu4Hp8cVxM0U1wIWzhS3n/em9wh+GS0kkPeF1UsYz8w8DjqT6e3TNVcRXCAMYZVGOCYyB79KvNibS70qGaW4gRoJclnZhuYqNq8c8n1HTqKpyVziJV3KtdWDJqC28jSKjN+ZlbJHjwATnIx79fMJ5E3TtHGCW3bVFONRiui/fSW1tHO0u5mgc4VuD8vzeB/agLWNTqE8kiZSPe2xzzkZ44Pn5VUGpuK7dTEdtLaxM8gHLKMZ9aHnjiac/iAcnPvUt1ObmaR2GFJ3BR0HtQT5Erleu401Re5z/ACWG51DUblbSKS1QW9tCkIh6iQL0L+DHrz4ZNFWF7Ol0LiaCVQoCqqsDtHkKqy3s/iy/+NSLeSjxH2oW48mCCt7DudTvP8Qo7iG1RbS5Z4Igjb2GCR44oKw7ZfBrIIIJYd4+bYxOTkHPJxnjj3rnfx79CW8+tbLfycfO36f2qH2xKfWfidDPbi6KtGbvUwjLtO18Z/1oZe0Wnd+s8lndvImCJDJkgjnPJ9Ko5v3bgs36f2rKXJJ5596FvTj2w15X4l2g17RkWRPhLwd6NrHvh0+1OLntlp89q9mNPZo2iEBZJcM4B65xya5rHcjvBvHy55xnP71iS4AY7QCPMil+3r7QvIvcvtnqWkxyxmO2voGibcuLvBBznPKVNef0e/uPi7tdUknChA/xEZIUEkD8vTk/eufJfSLxkY8igI/ap49SkQDnA9OlLb09jpnFs9kuTyaKrMTLqmWGDunQZHvtqGSPs/LE0cYvU3KFbZdJk4OQeUPNVT+oNIeinHpUfxqt1GPahXhtXYzmxH1zZaIeZZtac48buJv/AJ1CkuiWyMsCXwYqV3s6Z5GM8KKStdHB2ORjwoWW7k881c4721ZiKHRDpE0wKQnxPPiGH9sVGr6PGcvbXErHrvlx+gApa9yx61GbmQdGb71c4nHcTy/k/9k="/>
          <p:cNvSpPr>
            <a:spLocks noChangeAspect="1" noChangeArrowheads="1"/>
          </p:cNvSpPr>
          <p:nvPr/>
        </p:nvSpPr>
        <p:spPr bwMode="auto">
          <a:xfrm>
            <a:off x="0" y="-433388"/>
            <a:ext cx="1209675" cy="9048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7" name="AutoShape 5" descr="data:image/jpeg;base64,/9j/4AAQSkZJRgABAQAAAQABAAD/2wBDAAkGBwgHBgkIBwgKCgkLDRYPDQwMDRsUFRAWIB0iIiAdHx8kKDQsJCYxJx8fLT0tMTU3Ojo6Iys/RD84QzQ5Ojf/2wBDAQoKCg0MDRoPDxo3JR8lNzc3Nzc3Nzc3Nzc3Nzc3Nzc3Nzc3Nzc3Nzc3Nzc3Nzc3Nzc3Nzc3Nzc3Nzc3Nzc3Nzf/wAARCABfAH8DASIAAhEBAxEB/8QAGwAAAgIDAQAAAAAAAAAAAAAABAUDBgECBwD/xAA5EAACAQMDAQYEBQIEBwAAAAABAgMABBEFEiExBhNBUWFxFCKBkSMyobHBFdEHQuHwJDNSgpKiw//EABgBAAMBAQAAAAAAAAAAAAAAAAECAwQA/8QAJBEBAAICAgEDBQEAAAAAAAAAAQACESEDMRIEQVETFCJCYZH/2gAMAwEAAhEDEQA/AOK4rFezXqSdPcn2FMFt57iBVkJVYTtQuxwMnp9cg+VAAHyyPGjo5YRYPGIwrMQV56sByf5/TpQcxbTNxaTWo3NwrL1Xgdc49aD2jPXit0U7AM/Kegz0rcRAnJo794wTVVOOnFEQg7RmsBaniXJpLRiZWMN6GsmAjkc0VFDk1OsGB41Fvhj+MAhQhxnpTYae7W5kVcgDPFb2mnmdhtx18a6h2F7JNcW0iX8X4Lr8rcEA1Hk5coV7j1qBuckSyeRidh2r50HdJ3RIOM12Tth2UXRNLRLCB55ZCdzBc4rkt1YXPxHdyxskhbBDjBBPnTUutny1AhjUTuevFDsaayWUiSyRMjFk48h1xS9vArgD0rVVGSSCCvCs8ge9ewcZFUizIrKgk8DNYWp4EVpBvLKo5JAzQXE6T90BtCDgivBTW6xiNQEkLg84PhU8SBj0qflgjQcKamiU5460SIkJwc0Tb2IkPyOPrSPIHcYqwjTIe/4Ayw8KKu7ZomKbTnwFO+y/Z68lu43ii34IPHIxXS7vsLazyw3ROxY48umOcj/f6VkWzZamSW0G5yGGKa3C8lSP0ronY7tB/SbB5L2V5MjCR7qqWtI/xzxxQuqK2FBHJoSZpxZ784COB9SD1+1TF09MLjqXTt12slurCGTT5dsRX8SMjPNcrvdWlmysyq6+Tc49vEfSjpbp+42M2R5Gks0O4M5/IOvnVaVyrbuK6NRz2dEDW95cbmWQNAAm7w75Mn+PvVQYsw+c5c8sfM+NW/srbNLFeM5WNZGgCAqTwJAc4APHHX39SFk3Z66FzKpdAoY4PczjIz4ExgH6Gr8erWiW2EqvJGDWwPFeArIGa1yMyBU0LMrggZ9D41ooOKJtITJKq8DccAk1OzqEMwkRrgMOMgZXPT/Spoxg0Sli4KqvzHHPPjmp2sZVxhDz0IrO8tcYlvCQBDjP70TbO6HKgceOKsWn9mrnUdMllgjLSw4YqBkkUHqemHS5RbTD8dQO8X/pPkah9YdR/HEsnYjVbtL+JYmO04BwOldbbWrQh4knTvgmQAc84rhNnfPaJthbauBnbxk+tM7K5nDCR2K5PJY7Qc+XnSnJamfGc1LYzGPaLX7uadxNEvUrwOv+/TFKN6TaJcbF2SfGQA5ORysuODV60fT9FvtLlmu5N8qksm9cHIHOBnJH2qoRXNvaWtwiOLiITgvhNuSVbHU9Rj6Z49YdEL8ErMsInJSGyaRz+ZY3JAPtyQPrWU0tY4fidSMfdqSAgbEcZxyCR+Y58FyfPIzRV/2kZ8pbW8ZQ5BMnzbf+3AB+oNVi/vJ7lzJdTSSORgEj8o8gPAeg4rTxDjcRY6h1hXivTbxgCLu3EjqMsdwBO0ghfTqenPQBFPqN9Fd3CRSxxFZnB2W0Q5DEckJz71myINlqYBP/ACV+nzUNquRqN4BgD4iQ58PzGtFDbEeiJwc1uoqQQttVtp2t09amS2LNjpxkZrQ2IgM0iTJxTfTLcySAsq4z4io7LTpnlUBCR4nyq4aP2avr23E1lAzyLIEdVHTPQmsnNygYJfjp7sjstOF9KIFT8Rxx51fuzvYZrnTEe6dUeNwwYHduXxHvQHZsWmnXazXjQsYZdro6HcAP8wPTqMU/1ztcImiayjCwSDLZ4PkQRWM8f2/yVsudQ3RdSTSEnGoQLEFYKgABbb6n6VQe2V/bXGrzsLGA5fIliBBceZ8zU8plNxeiBZGiVyAFG44O7/LmlNzGY0MlzlWUZYvgMPLgE4z+tdRbBV6IEBzI5LPUGnX4a2YhkQrJjGMqM858/OtxNFDC0fz3MmR3joQVLeQHU+poG+1dZPlc3TAopMffAI2VGc4XP0zSt7gyRyscDphRwB6AVcpqTXcd3GqTREAAQKOi7tzfQDGPqKYwW5t9OgkCd49xIJOFyFGDj365+tUovxxmrg8lvDpaQQSZVFUl45Cc+eM9M+Q8zWf1NPEqHvDVzKxqqxSSGVvkfozY/N50iuWAXaAAQc8dKsWqRxPayywmPAlYgh+WXA/g1WpJEK4wx649K18BqTtCLJ2FpfIejQj96D1GQtqF3ycfESH/ANjUtk34dwp6soUfeoZUEt/cZYKDK5z7k1pDC5ivRDonhhkSNYi2zg+OK2tkBm3jOQx4J6c+Nei7pb2bvot6yllTLsio7Z2kkdcZztzz7U9sNLS2uYopG+d0DhgCQVycEccjg1G34mZShm2447MaJeXdzBjeEbmMiMsDjOf5rqlzfwdmbRIUmV++BOccrxzjjBwfOhbC1+B7Pw3E11IJolPwygjIz1xk88c/eqvqEWo6tBLGO9lhsz1RidpJxx58/wA1jXDk7mlKWce0R32rzNdvJLsdmbLMg2559K2a6iu7eIkY2u5IaTJxx145+1M9K7HXMupWv9ThnazlG6QwAkoCDgE469M15uympQhoktxHHuO1p5UXI8OMjwxSo40RB3F3fu8WpPEwUxKHBKg5554PHNJbWNtVGJbjCLKqgKoVQTnnA4Bq96Npj2lprNtd3+kf8VbFQDMHMZx1OOQPvyAfcS80uzs8pHqdgyjDCNRIBGTk+APHNPxmO4tu5Q7yFIb25gL5EagK5B6jAFZZre8SO0sofxDGm5xwWfAyOfXxqyPodnf8pewNNPMVDRJKzkbugBX9TxVY7QaS+ias1gzu+63EuXj2kgk+Hl8vWrH5JhiOu4Hp8cVxM0U1wIWzhS3n/em9wh+GS0kkPeF1UsYz8w8DjqT6e3TNVcRXCAMYZVGOCYyB79KvNibS70qGaW4gRoJclnZhuYqNq8c8n1HTqKpyVziJV3KtdWDJqC28jSKjN+ZlbJHjwATnIx79fMJ5E3TtHGCW3bVFONRiui/fSW1tHO0u5mgc4VuD8vzeB/agLWNTqE8kiZSPe2xzzkZ44Pn5VUGpuK7dTEdtLaxM8gHLKMZ9aHnjiac/iAcnPvUt1ObmaR2GFJ3BR0HtQT5Erleu401Re5z/ACWG51DUblbSKS1QW9tCkIh6iQL0L+DHrz4ZNFWF7Ol0LiaCVQoCqqsDtHkKqy3s/iy/+NSLeSjxH2oW48mCCt7DudTvP8Qo7iG1RbS5Z4Igjb2GCR44oKw7ZfBrIIIJYd4+bYxOTkHPJxnjj3rnfx79CW8+tbLfycfO36f2qH2xKfWfidDPbi6KtGbvUwjLtO18Z/1oZe0Wnd+s8lndvImCJDJkgjnPJ9Ko5v3bgs36f2rKXJJ5596FvTj2w15X4l2g17RkWRPhLwd6NrHvh0+1OLntlp89q9mNPZo2iEBZJcM4B65xya5rHcjvBvHy55xnP71iS4AY7QCPMil+3r7QvIvcvtnqWkxyxmO2voGibcuLvBBznPKVNef0e/uPi7tdUknChA/xEZIUEkD8vTk/eufJfSLxkY8igI/ap49SkQDnA9OlLb09jpnFs9kuTyaKrMTLqmWGDunQZHvtqGSPs/LE0cYvU3KFbZdJk4OQeUPNVT+oNIeinHpUfxqt1GPahXhtXYzmxH1zZaIeZZtac48buJv/AJ1CkuiWyMsCXwYqV3s6Z5GM8KKStdHB2ORjwoWW7k881c4721ZiKHRDpE0wKQnxPPiGH9sVGr6PGcvbXErHrvlx+gApa9yx61GbmQdGb71c4nHcTy/k/9k="/>
          <p:cNvSpPr>
            <a:spLocks noChangeAspect="1" noChangeArrowheads="1"/>
          </p:cNvSpPr>
          <p:nvPr/>
        </p:nvSpPr>
        <p:spPr bwMode="auto">
          <a:xfrm>
            <a:off x="0" y="-433388"/>
            <a:ext cx="1209675" cy="9048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79" name="Picture 7" descr="http://t0.gstatic.com/images?q=tbn:ANd9GcSsjkIdWNxCyPonHrPAV7M8GPVJGwV2VEXRKbSCKZAuykxcBbjdsA"/>
          <p:cNvPicPr>
            <a:picLocks noChangeAspect="1" noChangeArrowheads="1"/>
          </p:cNvPicPr>
          <p:nvPr/>
        </p:nvPicPr>
        <p:blipFill>
          <a:blip r:embed="rId2" cstate="print"/>
          <a:srcRect/>
          <a:stretch>
            <a:fillRect/>
          </a:stretch>
        </p:blipFill>
        <p:spPr bwMode="auto">
          <a:xfrm>
            <a:off x="5334000" y="3886200"/>
            <a:ext cx="2466975" cy="2438400"/>
          </a:xfrm>
          <a:prstGeom prst="rect">
            <a:avLst/>
          </a:prstGeom>
          <a:noFill/>
        </p:spPr>
      </p:pic>
      <p:sp>
        <p:nvSpPr>
          <p:cNvPr id="28681" name="AutoShape 9" descr="data:image/jpeg;base64,/9j/4AAQSkZJRgABAQAAAQABAAD/2wBDAAkGBwgHBgkIBwgKCgkLDRYPDQwMDRsUFRAWIB0iIiAdHx8kKDQsJCYxJx8fLT0tMTU3Ojo6Iys/RD84QzQ5Ojf/2wBDAQoKCg0MDRoPDxo3JR8lNzc3Nzc3Nzc3Nzc3Nzc3Nzc3Nzc3Nzc3Nzc3Nzc3Nzc3Nzc3Nzc3Nzc3Nzc3Nzc3Nzf/wAARCABjAEgDASIAAhEBAxEB/8QAGgAAAwEBAQEAAAAAAAAAAAAAAAUGBAcDAv/EADwQAAIBAwIEAwUECAYDAAAAAAECAwAEEQUhBhIxURMiYRRBcYGhMkKRwRUjM2JyorLwBxZSU4Kx0eHx/8QAGgEAAgMBAQAAAAAAAAAAAAAAAAUBAgQDBv/EACwRAAEEAQMCAwgDAAAAAAAAAAEAAgMEEQUSMSFBE1FxImGBkaGxwdEGFOH/2gAMAwEAAhEDEQA/AO40UUUIRS/W9Q/R9kXjXnnkISFMZ5nPT+/l76YVKf4gWeoy6al5pPtDXNswYJBu3L1OB1O4GQDnA27GHEgZCkDJSie3jsNRigmfMytHLO4d2LSeZjhVG5Hl9TyjuM3FlqFrelxbS8zJ9pSpUj5EA1zGK8Sa3N3dx3SXC+eQO/njcfE5yCOvWrnhKyuILA3F8si3MzHaRgzKgPlGxx60sq3pLEuwNwBz+FqmrNiZuJ5T+iiimiyIooooQkuocT6bYXUltM0xmjIDKkROMgHr06Gl8vHFmpxHZXjepCAH+avriXShJc+1hAVdQGPYipa6txGCCw2rz1nUrcc7og0DHHomcFWF7A7KYalx3JcRzWtvam2blB8VphkDO+MDY9d6R3vFDWNkktzdTtzqMqJGbJIzyjfell+8UcoSVlJK5I7j8+lTmvy+LfJD9yGFAB6soYn6gfKuBfLacPFJTKlSY+TYxOouNrceU2EiR9MDB2+GaptN1iPULLlsb6VUCFeSKRk5NugwQVNcq8FJGIDHm+lMeHZnt9VhaMlefKOO4wT9CPqatJUiDSY+hCZWdODGFw7fFdbseM20+GO3uraa5ZixRlkBblz78/h8qZRcdae7Yks76P1MakfRqjrMRzOD1Ycwyfjv+dbza7YAGO9cW6rajAbjOPNJHUoXHPCr7TizSLu4jgimlEsjBVVoHGSfXGKKR8L6aZdVWbH6u38xP7x2A/P5UU9oWJbEW+QY8kstRMiftYcq3ZQylWAIOxBHWpfiPhhZreSbTuYSr5vBzkN8OxpjfcT6XY3ElvNLIZYzhlWJjg/HGKx/5ys5G5bayvpz3WNQPxLCps/1JRskIz9QiETsO5gP4XLA8Ml28bL4ng+b7GSh3pZr+nStyXcC83LEomVRuABgPj3jGBn3Y9auuJptNu75r1LHwLxuRJT44wwBJHMoGM9d852HXGKV3NxHbRW4f2h5CFESImWBI2AOM52O/oTSRwMEmGHcE7q2XMIkAwfJc4535ccw5af8NabJNcLcSKyxqpKE7c2RjI9ME7+vpVNDp142LmTSZVfrutuZBv1yN/qTW+38GVJPDnbxI8iVWQBs4zgnqD/fapmtZYQz6HP2W2XUDIzaBhLzcrC8arlAc9RgnBx+VWug6HcX1sk91I8EDjKqo87jvv0H1+FTNnLpNnqCXOoWdzeNzs0cMZjMSjcbqcEn4k7jNWMPHGlMB4sN7B/HCD/STVqVesSJJnD0z90osyzY2xtPqqG0tILOEQ28YRB+J9SfeaKWWXFOkXs8dvBcsZZDyqrQuuT8SMUV6KN8bm+wRj3JO5rgfaHVLuJdJDXbXQQFZQOZuzDb/oCpy7VorVY0flKliwBxnp/7rpjorqVdQykYII61J8S8Mg20lxp5cso5mhO+R+778+lIrmmObI6aPqDyP0mNa0CBG/soPUJLa2niVJjLjlkcdADnO34etOtGwkJmVTz4VAS3mxyg9cd2+gqVUQ3F2+FWUw4bOM8h33/CqPRL2GAGGc4QhSzsfsEADfsCAN++c9RSudzhGQwYW8tHfqqKSaaGSKIojibyAq3vOKR8RMba9gnjXEjuYpd92UKxAO3u3+GTT0pbgibHmG4z0B71Latdx6ldqkLc0EILeKPvMRjbuMZ36HO3SsVSVxfkdPNUYxpPC0WsyzEkZyc782/U9PQZ2rQ1rzMzco3OaSmcQTIoPJkHAxjp/wDKtND0O5vrZJ7qRoIWGVUDzsO+/Qf3tW5teSy/Y0FXe9kLdxK8uFdNL6qJ8eS3BP8AyIwB/wBmirGztIbOBYbdAiD5knuT7zRXqKVQVYgzk90ksTGZ+5LbzifSrKd4J7hvFjOGVYnOD8hisUvGumj9nDeS/wAMYH9RFZ+I9IBvXuAnlmwS3Y9PyqZu7cxqQCNuo70qsapZZM6IM4WyGpC9gdlZtcvtGv7+e6tbGW1uG5fHEjoqSgZwSozv65Hu64rHf31pZRxPPPKZCAqCNQWyR0GBknGazXrxpIVdtyBnGfXFY7vHtskmAWiCxR7dAQCx+Z+gFZHudM/fIFz1C43Tq29oyeB6r2g1Hm5TJp96iZzloIDy+uF3/AZp9aG2uYHmt7kP5W5vKOY9xnvSRpJYp4YGjV/EwqsrdTWeKRrPXIyhI9qV45F/1MBkH44BqsjN4ORj/OUk0r+RTT2BFOBh3BCpbGfSLLUI5dTtLu7YszxQwiMxoM9SCQSfmRVmnGuj7CT2mLb70BP9OairRY5mD55iQQCTnbNbPZRjBG3ftUw6lNA3Yxox6L1MtWOQ5cSrey4l0i+mSG2vA0rnCo0bKSfmBRU/wnprHVPaCo5IFJz3YjA+mfpRXoKNiSxF4j24SmzE2J+1pyrSSNJUKSKGU9QRUfxPw0yWz3Ons7hN3hO5x+7/AOKs6K6WakVhuHjr59wqxTPiOWlcE/UTXMjFUkMIzzYzy9f7+dfVwoinaWU/qZOXmYn9m+AuD2BwCD3JHx6FxTwfZqLvVdPhkEzBWmtouUJIBnJAx9rcnY74qPuZbiGZRNpOuFzGpDR2LNlWGRuox0O4+RFIpac0T9oBIWm5FBqVcxuOD29xWIxQIwmz5l3GTsKzWMTXt97WrZgiQ+G/+4T94emNs+/J7VpVYlwRoGrkg5B/Q3T+TFMrF7i8leOHR9WUiNnkea0MY5R18zgb+g37VyMMzRhrSfglWmaDHUmE0sm7HC8luFhlRVIQFSQOm3wq00TQ7q+t0muZGghYZUAedh336D8flRw/wdbM1vqWpc7yFSy2jBfDjzuM7ZYj443Oxqzxit1PShkPm+X7TqxeyNsfzXhaWkNnAsNugRB8yT3J95or3op4AAMBLCSTkooooqUIooooQiiiihCKKKKEIooooQv/2Q=="/>
          <p:cNvSpPr>
            <a:spLocks noChangeAspect="1" noChangeArrowheads="1"/>
          </p:cNvSpPr>
          <p:nvPr/>
        </p:nvSpPr>
        <p:spPr bwMode="auto">
          <a:xfrm>
            <a:off x="0" y="-449263"/>
            <a:ext cx="685800" cy="9429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3" name="AutoShape 11" descr="data:image/jpeg;base64,/9j/4AAQSkZJRgABAQAAAQABAAD/2wBDAAkGBwgHBgkIBwgKCgkLDRYPDQwMDRsUFRAWIB0iIiAdHx8kKDQsJCYxJx8fLT0tMTU3Ojo6Iys/RD84QzQ5Ojf/2wBDAQoKCg0MDRoPDxo3JR8lNzc3Nzc3Nzc3Nzc3Nzc3Nzc3Nzc3Nzc3Nzc3Nzc3Nzc3Nzc3Nzc3Nzc3Nzc3Nzc3Nzf/wAARCABjAEgDASIAAhEBAxEB/8QAGgAAAwEBAQEAAAAAAAAAAAAAAAUGBAcDAv/EADwQAAIBAwIEAwUECAYDAAAAAAECAwAEEQUhBhIxURMiYRRBcYGhMkKRwRUjM2JyorLwBxZSU4Kx0eHx/8QAGgEAAgMBAQAAAAAAAAAAAAAAAAUBAgQDBv/EACwRAAEEAQMCAwgDAAAAAAAAAAEAAgMEEQUSMSFBE1FxImGBkaGxwdEGFOH/2gAMAwEAAhEDEQA/AO40UUUIRS/W9Q/R9kXjXnnkISFMZ5nPT+/l76YVKf4gWeoy6al5pPtDXNswYJBu3L1OB1O4GQDnA27GHEgZCkDJSie3jsNRigmfMytHLO4d2LSeZjhVG5Hl9TyjuM3FlqFrelxbS8zJ9pSpUj5EA1zGK8Sa3N3dx3SXC+eQO/njcfE5yCOvWrnhKyuILA3F8si3MzHaRgzKgPlGxx60sq3pLEuwNwBz+FqmrNiZuJ5T+iiimiyIooooQkuocT6bYXUltM0xmjIDKkROMgHr06Gl8vHFmpxHZXjepCAH+avriXShJc+1hAVdQGPYipa6txGCCw2rz1nUrcc7og0DHHomcFWF7A7KYalx3JcRzWtvam2blB8VphkDO+MDY9d6R3vFDWNkktzdTtzqMqJGbJIzyjfell+8UcoSVlJK5I7j8+lTmvy+LfJD9yGFAB6soYn6gfKuBfLacPFJTKlSY+TYxOouNrceU2EiR9MDB2+GaptN1iPULLlsb6VUCFeSKRk5NugwQVNcq8FJGIDHm+lMeHZnt9VhaMlefKOO4wT9CPqatJUiDSY+hCZWdODGFw7fFdbseM20+GO3uraa5ZixRlkBblz78/h8qZRcdae7Yks76P1MakfRqjrMRzOD1Ycwyfjv+dbza7YAGO9cW6rajAbjOPNJHUoXHPCr7TizSLu4jgimlEsjBVVoHGSfXGKKR8L6aZdVWbH6u38xP7x2A/P5UU9oWJbEW+QY8kstRMiftYcq3ZQylWAIOxBHWpfiPhhZreSbTuYSr5vBzkN8OxpjfcT6XY3ElvNLIZYzhlWJjg/HGKx/5ys5G5bayvpz3WNQPxLCps/1JRskIz9QiETsO5gP4XLA8Ml28bL4ng+b7GSh3pZr+nStyXcC83LEomVRuABgPj3jGBn3Y9auuJptNu75r1LHwLxuRJT44wwBJHMoGM9d852HXGKV3NxHbRW4f2h5CFESImWBI2AOM52O/oTSRwMEmGHcE7q2XMIkAwfJc4535ccw5af8NabJNcLcSKyxqpKE7c2RjI9ME7+vpVNDp142LmTSZVfrutuZBv1yN/qTW+38GVJPDnbxI8iVWQBs4zgnqD/fapmtZYQz6HP2W2XUDIzaBhLzcrC8arlAc9RgnBx+VWug6HcX1sk91I8EDjKqo87jvv0H1+FTNnLpNnqCXOoWdzeNzs0cMZjMSjcbqcEn4k7jNWMPHGlMB4sN7B/HCD/STVqVesSJJnD0z90osyzY2xtPqqG0tILOEQ28YRB+J9SfeaKWWXFOkXs8dvBcsZZDyqrQuuT8SMUV6KN8bm+wRj3JO5rgfaHVLuJdJDXbXQQFZQOZuzDb/oCpy7VorVY0flKliwBxnp/7rpjorqVdQykYII61J8S8Mg20lxp5cso5mhO+R+778+lIrmmObI6aPqDyP0mNa0CBG/soPUJLa2niVJjLjlkcdADnO34etOtGwkJmVTz4VAS3mxyg9cd2+gqVUQ3F2+FWUw4bOM8h33/CqPRL2GAGGc4QhSzsfsEADfsCAN++c9RSudzhGQwYW8tHfqqKSaaGSKIojibyAq3vOKR8RMba9gnjXEjuYpd92UKxAO3u3+GTT0pbgibHmG4z0B71Latdx6ldqkLc0EILeKPvMRjbuMZ36HO3SsVSVxfkdPNUYxpPC0WsyzEkZyc782/U9PQZ2rQ1rzMzco3OaSmcQTIoPJkHAxjp/wDKtND0O5vrZJ7qRoIWGVUDzsO+/Qf3tW5teSy/Y0FXe9kLdxK8uFdNL6qJ8eS3BP8AyIwB/wBmirGztIbOBYbdAiD5knuT7zRXqKVQVYgzk90ksTGZ+5LbzifSrKd4J7hvFjOGVYnOD8hisUvGumj9nDeS/wAMYH9RFZ+I9IBvXuAnlmwS3Y9PyqZu7cxqQCNuo70qsapZZM6IM4WyGpC9gdlZtcvtGv7+e6tbGW1uG5fHEjoqSgZwSozv65Hu64rHf31pZRxPPPKZCAqCNQWyR0GBknGazXrxpIVdtyBnGfXFY7vHtskmAWiCxR7dAQCx+Z+gFZHudM/fIFz1C43Tq29oyeB6r2g1Hm5TJp96iZzloIDy+uF3/AZp9aG2uYHmt7kP5W5vKOY9xnvSRpJYp4YGjV/EwqsrdTWeKRrPXIyhI9qV45F/1MBkH44BqsjN4ORj/OUk0r+RTT2BFOBh3BCpbGfSLLUI5dTtLu7YszxQwiMxoM9SCQSfmRVmnGuj7CT2mLb70BP9OairRY5mD55iQQCTnbNbPZRjBG3ftUw6lNA3Yxox6L1MtWOQ5cSrey4l0i+mSG2vA0rnCo0bKSfmBRU/wnprHVPaCo5IFJz3YjA+mfpRXoKNiSxF4j24SmzE2J+1pyrSSNJUKSKGU9QRUfxPw0yWz3Ons7hN3hO5x+7/AOKs6K6WakVhuHjr59wqxTPiOWlcE/UTXMjFUkMIzzYzy9f7+dfVwoinaWU/qZOXmYn9m+AuD2BwCD3JHx6FxTwfZqLvVdPhkEzBWmtouUJIBnJAx9rcnY74qPuZbiGZRNpOuFzGpDR2LNlWGRuox0O4+RFIpac0T9oBIWm5FBqVcxuOD29xWIxQIwmz5l3GTsKzWMTXt97WrZgiQ+G/+4T94emNs+/J7VpVYlwRoGrkg5B/Q3T+TFMrF7i8leOHR9WUiNnkea0MY5R18zgb+g37VyMMzRhrSfglWmaDHUmE0sm7HC8luFhlRVIQFSQOm3wq00TQ7q+t0muZGghYZUAedh336D8flRw/wdbM1vqWpc7yFSy2jBfDjzuM7ZYj443Oxqzxit1PShkPm+X7TqxeyNsfzXhaWkNnAsNugRB8yT3J95or3op4AAMBLCSTkooooqUIooooQiiiihCKKKKEIooooQv/2Q=="/>
          <p:cNvSpPr>
            <a:spLocks noChangeAspect="1" noChangeArrowheads="1"/>
          </p:cNvSpPr>
          <p:nvPr/>
        </p:nvSpPr>
        <p:spPr bwMode="auto">
          <a:xfrm>
            <a:off x="0" y="-449263"/>
            <a:ext cx="685800" cy="9429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85" name="Picture 13" descr="http://t1.gstatic.com/images?q=tbn:ANd9GcSS38_uCwxUn2tNcq7mI1HLjekeY30FIoHQjBpYdHVnzW1oRCu9UA"/>
          <p:cNvPicPr>
            <a:picLocks noChangeAspect="1" noChangeArrowheads="1"/>
          </p:cNvPicPr>
          <p:nvPr/>
        </p:nvPicPr>
        <p:blipFill>
          <a:blip r:embed="rId3" cstate="print"/>
          <a:srcRect/>
          <a:stretch>
            <a:fillRect/>
          </a:stretch>
        </p:blipFill>
        <p:spPr bwMode="auto">
          <a:xfrm>
            <a:off x="7848599" y="3810000"/>
            <a:ext cx="1295401" cy="2286000"/>
          </a:xfrm>
          <a:prstGeom prst="rect">
            <a:avLst/>
          </a:prstGeom>
          <a:noFill/>
        </p:spPr>
      </p:pic>
      <p:sp>
        <p:nvSpPr>
          <p:cNvPr id="28676" name="AutoShape 4" descr="data:image/jpeg;base64,/9j/4AAQSkZJRgABAQAAAQABAAD/2wBDAAkGBwgHBgkIBwgKCgkLDRYPDQwMDRsUFRAWIB0iIiAdHx8kKDQsJCYxJx8fLT0tMTU3Ojo6Iys/RD84QzQ5Ojf/2wBDAQoKCg0MDRoPDxo3JR8lNzc3Nzc3Nzc3Nzc3Nzc3Nzc3Nzc3Nzc3Nzc3Nzc3Nzc3Nzc3Nzc3Nzc3Nzc3Nzc3Nzf/wAARCABEAHsDASIAAhEBAxEB/8QAHAAAAQQDAQAAAAAAAAAAAAAABgAEBQcBAgMI/8QAOxAAAgEDAgMFBQYFAwUAAAAAAQIDAAQRBSEGEjETIkFRYQcUcYGRIzJCYsHRFRYkobFSkrJjcnPC8P/EABgBAAMBAQAAAAAAAAAAAAAAAAABAgME/8QAIxEBAQACAQQCAgMAAAAAAAAAAQACEQMSITFRBBMiQTJhcf/aAAwDAQACEQMRAD8AuEGts1TsXtUuH0t4pIkhviAUdO9gb52Jx5Y3Od624e9qU0eoIOIrmM2ZjILQwHIfwOB4U+qeyuMGtgaGNQ420GwgSWS9WTmAISEc7YIz0FQ8vtX0GO8SBYruVGOO1WPAHTqCQfOjZOsGhnjfjG24QtYLi6tZ7hZWIIhK5UDqdyKlF13S2XKX0DgDfkcN/igL2oW0HFVpDb2N2q9kWDO0ZPX6UL27TxPdZkcgeNXGcMARn1rbmoOl4muViWK3gjTlUDmY8x6eW1R91q+oTgh7qQeaoeTb5USjye7gt15p5o4x5swFRF9xXplojN2jSBRklRhR8zgVWetcRafpQPby9pcEbRR7s3x/fYUI3fE1zegSyye7Qc5EUcQOVK46n4FelEwW9GafqFvqEAmtnyPxA9VPkad5zXn7hTjV7adFmdbebmwjDaNwT0/KfQ90+hNXFoPEltqeI5cRXHTlJwGNMkiU9SrANZqotTWKyaxRF5OS1aTBYlY1HeOPLwz8a5Wkka3mLgBkCnukZDny/wA1N2nbajcx2Wm/azsmyK4DAAbnH/xop0j2cAP2+oBVmcd2Bpu6n6n6Y9KxH3QC+IMsLXUNVu8Wdmz43Z27sY+J/Qb+lGGlcI2lvibVFW5nH4QmIl3z08fn9KO7PhqVVEaMY1UdI4Tj6nAp6ui2dsvNdzJGP+rcBR9AP1o2Whg0AgXpGuQOirsK2VXZdo3IzuQOlTqycPwEL7zBNIegt4DK3yzzVuusaZcXI02OO9DuGTLkxgbHquR/ijrtDjy9QnqepWWlQ9re3KRqNlTOWY4zj4+gzQDrXGd5eFotP/pYM45/xt+39/lTPi8yPxJqCyTSSCGdok53Lcqg7AZ6CuXDuhSa7e+7w3dtAw6iR++R5hRuRVbjo0baLAkmlwoeWV/MlmY+vnRDb6BJHZQtqWY93eOIDvNnl6+XQVY2j8D2mlRdogn5/wAUr2zDPzYqAKHrmA3N/NDPM0csDEYkhC7nwA5/QdKYlGS6hefQUl3hfs28VJyK76ZqWqaG6x3SPcWqnZ0PM0Y9D4j8p28sURHS3xs5Y/khb9M1z/hc7Eg4P/kjkU/8ars09TF+i8dzNpxMJjvvCMlypz5HxB9Dv8aktF9oVndXPumpRNaXHPy56oPiT0quk0t7WczRNEsjAK+GChx5MD1+dcuIbp0sgFijYqe+wulL8h2IA6n5mpd/qW6+u2Qtyh1JxnAO+PPFbc1edOH9fvLa+9/M8gkXPIZgSWbpvvvgeHTanT8Z6hzkjU5hk52dcb/Kjq1HVBfCjSfzXo7kkN73FkjxHMMg+hGR8Kuu14pv7ovG0z2v2ZKe7QockKTuWzgbY2qleDstxVpYznFwD9Aas7SCytKQnNiJ+Y8ueUcjVHJ5Lo+OHStJ2mr3ksNwLqe4mlMUnJIZmAQhDnujY9a00GXsryKMpFIJZOVzLEHIGCdj4fH0pjpKNJbTyruqRuHIx4r0qQ0RuylMpZUjQ5Ys4Xwbz61ieS63Htlq56LdzWVwt1bx880aHC565wKlYmLcYsTjPbuT/tNQumBWldHkjjUrgNJnGxHkDUtp8iT8WdpGco0shB8xhqR+q8h6sn+oFueHk1jiLW57m/is4I7yVASjOzOMHoBsO8N80LxCfSeI+whuvtI2C9rbuQHUgEYOxwQRtR7azSR3fEKxEkyalcI6gj7pWM+P/b/mgO/jaPisI4IYdlkeX2a7bV0e7gFW9C8Yc38r2/KFIMkXPnriqY9rKq3FLgqCAzbY/LHV1cWjHDcGTsXiqnPa0LUcRsYpy9xnMke3dyMf+g+tB5m/xP8AWheBUUa+pAC4t5um34DT7Tbm/Gmay1zc3Z5bDKl5G7p513HkcUw4OeNdZPaMiBraZQXYKMlCAMnzp5ZaPLpeia68/u6ia0VI1jmVjtJk9PTFaHiyzPyKOWPiCG0F6raotsUEglMrlOX/AFdcYp3xRPO9pw7Mxmkkl04GVuY94k+PmawOKbk6CdHNlB2fu4gE3O3MAF5c+XhmtOJpRFY8O5bddLTA/WpJcg6o6N44I4mk5udegbYD5CuMtxatIzEMSfEco/tUY8ruzYdsVw5h+ajpsyI+Gc/zTp7RBCxkJHlkK1FD3cseUyyo+zKDgH96C+GbtbTWrWSXLdk/MFU+m+/zqwHvrW5dGGkxjA3zjesuXs3Rw8xxju5WbFnC4zjxqTB2yMVvZajp1s2+loWOcYAOKdJxHFAXj/g8OQduZQMD12rBbqPl4h4mkZwAdvlUvw6R/GrZvIP/AMTTJuJVlAI063B3zgAZrOqcQT3OlNb6fB7tI4CFgRgDBzj60jzLL5eLimqtuKkSXiTVHdFb+rk3IB/FTHSUQ6rbKuAOboKN9N0nS7ZFN1G08pB52kbOT8D0rhq1mZrtH0yzt7eNAMcqcrOcbkkEeVb/AGC6uT7DzW7xTeW1xo8NvDMjyRzR86qclfDeqV9p5B41vskbBaf2V1xDbXkUwCSqjAspmYhh4jd/KldWd5dFnBSPmd3IY5IyxOM/P+1MyB7s3lNAQMOX41gIgIKooI8cUXro98zH7SLf0zWz6BK8mTFbbAD7mc/2qvsx90/aQeD60+4vfMWhLk7aRCfqT+1EJ4dKn7tt80xTXVOG769lhf7KRIohEgzjkUZwBnwqjkx905ZbgXbOfGs0Rz8IaiCTHENvDnXf4UyPDergke4SHHjzr+9V14+6N3LTD9pjbv7Zxkj1FGfsy02G/lvHunlfs5AqjnwOmaVKs+Xwxh5rFh0ezMokKHKOCMHAz1rD6XaM8s0kXaOzbs5yT8TSpVyt1aJfw+05CRBGO74KKwNGsphl4zv4BsAfClSpMkLiNEsA20R8vvGmr2VsHAEQA5iOppUqZCG7SSxgi+4mM7Uzn0+FsgmTGTtzUqVMpQuMunwRcpQPuPFjtXSGyiwTl9vzdaVKk0JIxLnK5XB8KRBRAys2SfOlSpWdjLP95229ax82/wBxpUqUX//Z"/>
          <p:cNvSpPr>
            <a:spLocks noChangeAspect="1" noChangeArrowheads="1"/>
          </p:cNvSpPr>
          <p:nvPr/>
        </p:nvSpPr>
        <p:spPr bwMode="auto">
          <a:xfrm>
            <a:off x="0" y="-304800"/>
            <a:ext cx="1171575" cy="6477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74" name="Picture 2" descr="http://chilmarklibrary.org/grafx/smallsmallLibSept_1.jpg">
            <a:hlinkClick r:id="rId4"/>
          </p:cNvPr>
          <p:cNvPicPr>
            <a:picLocks noChangeAspect="1" noChangeArrowheads="1"/>
          </p:cNvPicPr>
          <p:nvPr/>
        </p:nvPicPr>
        <p:blipFill>
          <a:blip r:embed="rId5" cstate="print"/>
          <a:srcRect/>
          <a:stretch>
            <a:fillRect/>
          </a:stretch>
        </p:blipFill>
        <p:spPr bwMode="auto">
          <a:xfrm>
            <a:off x="1066800" y="1219200"/>
            <a:ext cx="3200400" cy="2209800"/>
          </a:xfrm>
          <a:prstGeom prst="rect">
            <a:avLst/>
          </a:prstGeom>
          <a:noFill/>
        </p:spPr>
      </p:pic>
      <p:sp>
        <p:nvSpPr>
          <p:cNvPr id="2" name="AutoShape 4" descr="data:image/jpeg;base64,/9j/4AAQSkZJRgABAQAAAQABAAD/2wBDAAkGBwgHBgkIBwgKCgkLDRYPDQwMDRsUFRAWIB0iIiAdHx8kKDQsJCYxJx8fLT0tMTU3Ojo6Iys/RD84QzQ5Ojf/2wBDAQoKCg0MDRoPDxo3JR8lNzc3Nzc3Nzc3Nzc3Nzc3Nzc3Nzc3Nzc3Nzc3Nzc3Nzc3Nzc3Nzc3Nzc3Nzc3Nzc3Nzf/wAARCABYAIMDASIAAhEBAxEB/8QAGwAAAQUBAQAAAAAAAAAAAAAABAADBQYHAgH/xAA/EAACAQMDAQUGAwMKBwAAAAABAgMABBEFEiExBhMiQVEUYXGBkaEHMrEj0fAVFiRCQ1JjcsHhYnOSk7LC8f/EABgBAQEBAQEAAAAAAAAAAAAAAAECAAME/8QAIREBAQACAgEFAQEAAAAAAAAAAAECERIhMQMTIkFRYXH/2gAMAwEAAhEDEQA/AD9D7UtZ7TfXUxRVfBYZ3E9APcOPrip3Ru1JvkQT/s5n4APn5k/x6VktrebYxHIMIMHaec/x1qcsIHvZkmikREjCF1XAPGCWPP8AxH19K07Zo8esiOZzKx8GQAeudoOMfM0bYag91LshTcBwz54U4H+9Z5qGuLDc3J2iSbwK2ScMFHX74/fxiUtdflSxPcFe+Azs3bVxny9ST59Oarae2jLg9GFdgmqLoHaYCRVunQvIenn14H3H3q62k8V2paBgyg4z76zHDg/GvMetPd154qP0+9try6u7OKbddWbBZ4yCCuc4PPUHB5FVKwnap91elBinu691IxmtuAMUrwriiChAy2AB5moy81zSLPcLjUrVSvVQ+5h8hk0sJ4rzrVbvO3ejRDEAnnPqqbR9yD9qr95+Ity24WemxR+jSyl/sAP1rDbQmWmpFG0segrKLvtrr1wcLdpAPSGMD7nJ+9Q17qd9eAi6vJ5v+ZKT9icVhto2pXK+2y7ZbbHHWdQeg99Kssx6FR86VVyGjUYjl2RgkHqc5wKltJ1GOxjlVZWRnQqeuDxUVb7FUBj4SMED4cf6fSlvAAG4EnzrzO6VuLiK6uC8YAMh5xwAPn6+nwpt7v8Ao7LC5znxOD5eX2FDW1q88chXakS8vK7YWMDGST8+PM9BRzQaWba2gtrhVkmVikjyDxEYGJB/Zk58PUcckdaWM292I3BO3pyc4zVy7Oa7NaxC3S4GfLJ8KqMZP6iqO9o0Msiy5SVfDtYYKkeVOWs8kTnA2gjnJ5PurdwdWN+0/U4HtUaSRd2Bn/f0qla5rVtp/amK/tppHjQ5uIo5CAzbSNpI4xg5wQeRVNi1a+W2e2sVeKJvzd2pLEf5uuKbgtriSCSPuWyRuUHjJHx9xaqmM+2mdnhc7r8Sbpsi2sYIvQsS/wC6oW77ba5cE/09olPVII1QfXGfvUMmmXjHGxR88/YZrh7NIhm5vrWIDrlwD6eePOneMTMc74e3mp3N5n2ueWcf4shb9SaEkmJ6AAAdAOKOGmR4BNwz5bAEce7P0Jpez6erhSLzkZxIhTjnHBUHy8q3PGGejne9IpmJGenuFcFuKsi2eipcRw3VzYwTPtxHJeeIZ6eHfn7U5qQ0HSZjBfXWmRuBkCSPxEeoG1j6j5VuY4VU2ZV/MwGa9SKWVcxRSSD1RC36VN/zq7LxgiLVSo/uw2r4/wDEV5a9pNH1a/SwspLmS4kjkKO0LImVQtz+0z5elbm3BDex3p5Fndf9hv3UqAXtjfSKrtp+n5IHTvx5eglApUcjwCJcuqgkA588U9FKTMFkBRQVDsFyAM9ff5+f0oKSCdYYsooBztweWHUn706YzLLDEgzvZY8eRJwtQtoEHZRdXsAtvLNFbQzyx7EkUb3R2Tex2HLHHwHQAc5bm7BQW0TSTzyxIuTvNwnkMn+yPkKlOynaNBfQ6YtokcM00jtI05yGZi5PKjqSau9xYWl3sZxHKqNlczefyOP4FY/4z2TQ1iit7e59qkYjEBY5lC9ApIQeHJHUZGcZ8qFWwmVru10jUbOS7UsiRNvy7pknHTPAYc8HFaDc6XaqYn9nj8O4953xZkY+a5P/AM49KgNJ7P6Tp2oKbbvzPatvXdIMcjHPHI5P1qtzSfl/EdLqGlRSMimJtgVi0tyI8BgCCfCSMgg8+tDaxqNtHbvAhhjuJFRlCXjEgFhyQQMcbvjQmoNp1trd5cXtrLPaQNFA1qkpC3MhQEBvLAUZI9y+tdfz/wBEtHEMPZWxhEZwULR59cfl486mYnlR9pqLGYbksfZFgUI2073kx5bmxgDBzjncPQ0BeateQsVtZHgj/wAGMKD78qKsWg/iDYX+o2dlJogtvaJFjRwVKgngdB6kfWr3f28roBZ90jZ5Z4wRj6fx61cymP0izK/bInvJZFyutXx9N1yw49SMjHwoyaW+Ts1C3fTXRk1E4eSY+BRF6t5bscevNaE+naoQM6hGvHRbZcfqKD16xs7yBo9Stkkjh8aju/y4H9XHNPufxPt39UW2isrqzvGnt4d728NwWCYZG7wpIF9fyZHXr76Ov9Og1i+FreWOIZ15mREDJhiRz1yfUHOTXPaSC0t9L097CAW0Que7CCLYeQxOefdn60b2fkLXA3FDhTnnxHkVzyv46Y9eVWvfw7jnhZ4p1Z1XK7lwfgSCKrPZuwOmfiDFZMCGijnyCwPW3cjke4iteluYraENLIq71CruOMng8evFZxa9034o3skmAy2rmME4O72cD58E1Wwo0RIiT/KP0pVatP7C391p9rcJdwhZYUkAK9AQDjr76VRzx/XThkan7yd0eaVpGUYBYA4Hup2w9nhnDMCJF8SMoUYPXocZNNOBj82KbglkM4QtkcUyTabbVr0vU9Kj1KC5hZI5EB/ZSQyfmHU5zgcbvdyOaju1XbX2u2n0zSoprOf2gmS4iIHh8wjKcjJC/IGqVrIEl7J3G8ZJ3jdlSfPArpY1a2iMNuItiESMDy/vPv8A9qegP0jWdSstYtZxf3j7JkEiPMzB1JwwIJ9Cf1rTtI1OTVrua3t57aC4XIxLbyN3mAvIIkA6tgAkE4NZBFE5JPXHqMZ/fVj0rtLe6TBFeJY2e1JdgkCrv3BRnI6jgj3HPxp1tp0sPb6e/fTNHjvW2zMkrMgQDawEecAZBGWPQ1RmeQI6yEncepbH/sP4NWe/vLbUrFL2+0eZIGBmM0cvHi5PCtkfSotF0CYfsb67tvXLHj/qBquNnmI5TLxXfZUySdodKVWBAv4WGCePGufP0H2rcb3Xr2xm7pLBrhRGZCyPzjOMY29axXToobG/gvLHXImeFw6i4ty4JHTO3FWy47TX2pSRme37O3hiB2PN3iMvrjINTlF7tu6t+lduItWmtI49Pubf2lSyvJtIUbScnB6cVRtV/F0y6yltaWMX8mCfu2uJHJdkzjevkvrznI9KiNY7WzWSS2FppGnWks8Bi9otpGbYh4IXKjHT9KrOqaBqNno9rf3Fr3dndqDA3ngglSeMcgZ6+mQM1HpzKT51fqXC34TTStRubKa3tbNruKZ7dTKwicFt24AcdPNun901X9C1C6tNckEFpI7GR0QAEq+egPkOQME9M8VCntBZRal386O67FUhWBOfU/U8U8/bK1smd9FspDcPnMkrYVSTngdT9qahY+1S6vNpQa9jtkUNviit2Zn7tVLsWJxk+FcAetVjTHjuO3800F011H3M5WZiCX/o5HkAPd8qDXtFqlxdvIz+B7eS32seFV1wSAPOvNK3afdC6tRiQIyDcMjDDB4rb0dd+UIlrIEXNtPnH9xqVT7XV9k/tPpmlRyyPGGxJNuO1CePTke+vO9mV1YxjAIJyMVNHkDIGK5MQPQn4UStYg5IRPO7o6qrMSMnmvO77o4Emal1t4g/CAHPrXEunxyEbAAScnAzmkAoJFVwHZT96Mms4Z1G5V3EYDbeVryLTGiuUdiioOQMAMaJG0zkF154Vdwz0rRqDurqJLZ7Jr+aG3ZdhjcBlx8cZH1qOW6hsoru2jFpdC7jVRNuIaLBzxg/HIPXIzTGqoXu3P8AV4wPlUeYjnpV8r9o1J4h7eo8JINdNP3A4i3E9MnA+dDlT6Vy8Zatszq7gie8mvDJLOwZu7KgAYAFaJ+It4rafbwWskc1ksaxQSlt7OwI8+mAAT8x04zmkSSKcGNiCMdKlGnvb4xe1zyzdyuyMSNnYvpRs6tAGFncs3U0TDa9OKIjhOelGRRijbacxQqq8DFOhcDinAvHFckUhyCR50qWKVbTbHRy08CGHFKlU5TS4TEheAuffXMkk0cO8d2n+QZpUqCYSWWRfGQw6ZXjIoKG6trcECJ3cZ2tnGQen+tKlTsaCXh7yQusZQMBwTmhCpzgilSojV53Y82r0xYPHpmlSp2I7iLKQOoNSEqqkStHw3n64pUqnJWN+nCFkBMh+WOtOweMblzg9QfKlSqpE2nwdoORiud1KlSHO5fOlSpVg//Z"/>
          <p:cNvSpPr>
            <a:spLocks noChangeAspect="1" noChangeArrowheads="1"/>
          </p:cNvSpPr>
          <p:nvPr/>
        </p:nvSpPr>
        <p:spPr bwMode="auto">
          <a:xfrm>
            <a:off x="0" y="-395288"/>
            <a:ext cx="1247775" cy="8382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6" descr="http://t0.gstatic.com/images?q=tbn:ANd9GcQbIll3XPM5U7NmKNPW0ruO8bBVVqa3zYnfnJDvKuQddAjL-wyI"/>
          <p:cNvPicPr>
            <a:picLocks noChangeAspect="1" noChangeArrowheads="1"/>
          </p:cNvPicPr>
          <p:nvPr/>
        </p:nvPicPr>
        <p:blipFill>
          <a:blip r:embed="rId6" cstate="print"/>
          <a:srcRect/>
          <a:stretch>
            <a:fillRect/>
          </a:stretch>
        </p:blipFill>
        <p:spPr bwMode="auto">
          <a:xfrm>
            <a:off x="4572000" y="1219200"/>
            <a:ext cx="4267200" cy="2438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7CA611E-48B7-4049-A4A4-87C8F9309A5B}" type="slidenum">
              <a:rPr lang="en-US" smtClean="0"/>
              <a:pPr>
                <a:defRPr/>
              </a:pPr>
              <a:t>12</a:t>
            </a:fld>
            <a:endParaRPr lang="en-US" dirty="0"/>
          </a:p>
        </p:txBody>
      </p:sp>
      <p:sp>
        <p:nvSpPr>
          <p:cNvPr id="5" name="Title 1"/>
          <p:cNvSpPr>
            <a:spLocks noGrp="1"/>
          </p:cNvSpPr>
          <p:nvPr>
            <p:ph type="title"/>
          </p:nvPr>
        </p:nvSpPr>
        <p:spPr>
          <a:ln>
            <a:solidFill>
              <a:srgbClr val="3C653C"/>
            </a:solidFill>
          </a:ln>
        </p:spPr>
        <p:txBody>
          <a:bodyPr>
            <a:spAutoFit/>
          </a:bodyPr>
          <a:lstStyle/>
          <a:p>
            <a:r>
              <a:rPr lang="en-US" sz="2400" dirty="0" smtClean="0">
                <a:solidFill>
                  <a:srgbClr val="3C653C"/>
                </a:solidFill>
              </a:rPr>
              <a:t>Criteria 3 – Energy Tracking Tools</a:t>
            </a:r>
            <a:endParaRPr lang="en-US" sz="2400" dirty="0"/>
          </a:p>
        </p:txBody>
      </p:sp>
      <p:pic>
        <p:nvPicPr>
          <p:cNvPr id="6" name="Content Placeholder 5"/>
          <p:cNvPicPr>
            <a:picLocks noGrp="1" noChangeAspect="1" noChangeArrowheads="1"/>
          </p:cNvPicPr>
          <p:nvPr>
            <p:ph idx="1"/>
          </p:nvPr>
        </p:nvPicPr>
        <p:blipFill>
          <a:blip r:embed="rId2" cstate="print"/>
          <a:srcRect/>
          <a:stretch>
            <a:fillRect/>
          </a:stretch>
        </p:blipFill>
        <p:spPr bwMode="auto">
          <a:xfrm>
            <a:off x="1752600" y="914401"/>
            <a:ext cx="6324600" cy="2514600"/>
          </a:xfrm>
          <a:prstGeom prst="rect">
            <a:avLst/>
          </a:prstGeom>
          <a:noFill/>
          <a:ln w="9525">
            <a:noFill/>
            <a:miter lim="800000"/>
            <a:headEnd/>
            <a:tailEnd/>
          </a:ln>
        </p:spPr>
      </p:pic>
      <p:sp>
        <p:nvSpPr>
          <p:cNvPr id="7" name="Content Placeholder 2"/>
          <p:cNvSpPr txBox="1">
            <a:spLocks/>
          </p:cNvSpPr>
          <p:nvPr/>
        </p:nvSpPr>
        <p:spPr bwMode="auto">
          <a:xfrm>
            <a:off x="1146175" y="3437453"/>
            <a:ext cx="7693025" cy="22775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1314450" marR="0" lvl="3" indent="-457200" algn="l" defTabSz="914400" rtl="0" eaLnBrk="0" fontAlgn="base" latinLnBrk="0" hangingPunct="0">
              <a:lnSpc>
                <a:spcPct val="100000"/>
              </a:lnSpc>
              <a:spcBef>
                <a:spcPct val="20000"/>
              </a:spcBef>
              <a:spcAft>
                <a:spcPts val="1200"/>
              </a:spcAft>
              <a:buClr>
                <a:srgbClr val="3C653C"/>
              </a:buClr>
              <a:buSzPct val="80000"/>
              <a:buFontTx/>
              <a:buChar char="–"/>
              <a:tabLst/>
              <a:defRPr/>
            </a:pPr>
            <a:r>
              <a:rPr kumimoji="0" lang="en-US" sz="2000" b="0" i="0" u="none" strike="noStrike" kern="0" cap="none" spc="0" normalizeH="0" baseline="0" noProof="0" dirty="0" smtClean="0">
                <a:ln>
                  <a:noFill/>
                </a:ln>
                <a:solidFill>
                  <a:srgbClr val="3C653C"/>
                </a:solidFill>
                <a:effectLst/>
                <a:uLnTx/>
                <a:uFillTx/>
                <a:latin typeface="+mn-lt"/>
              </a:rPr>
              <a:t>DOER’s </a:t>
            </a:r>
            <a:r>
              <a:rPr kumimoji="0" lang="en-US" sz="2000" b="0" i="0" u="none" strike="noStrike" kern="0" cap="none" spc="0" normalizeH="0" baseline="0" noProof="0" dirty="0" err="1" smtClean="0">
                <a:ln>
                  <a:noFill/>
                </a:ln>
                <a:solidFill>
                  <a:srgbClr val="3C653C"/>
                </a:solidFill>
                <a:effectLst/>
                <a:uLnTx/>
                <a:uFillTx/>
                <a:latin typeface="+mn-lt"/>
              </a:rPr>
              <a:t>MassEnergyInsight</a:t>
            </a:r>
            <a:r>
              <a:rPr kumimoji="0" lang="en-US" sz="2000" b="0" i="0" u="none" strike="noStrike" kern="0" cap="none" spc="0" normalizeH="0" baseline="0" noProof="0" dirty="0" smtClean="0">
                <a:ln>
                  <a:noFill/>
                </a:ln>
                <a:solidFill>
                  <a:srgbClr val="3C653C"/>
                </a:solidFill>
                <a:effectLst/>
                <a:uLnTx/>
                <a:uFillTx/>
                <a:latin typeface="+mn-lt"/>
              </a:rPr>
              <a:t> (</a:t>
            </a:r>
            <a:r>
              <a:rPr kumimoji="0" lang="en-US" sz="2000" b="0" i="0" u="none" strike="noStrike" kern="0" cap="none" spc="0" normalizeH="0" baseline="0" noProof="0" dirty="0" smtClean="0">
                <a:ln>
                  <a:noFill/>
                </a:ln>
                <a:solidFill>
                  <a:srgbClr val="3C653C"/>
                </a:solidFill>
                <a:effectLst/>
                <a:uLnTx/>
                <a:uFillTx/>
                <a:latin typeface="+mn-lt"/>
                <a:hlinkClick r:id="rId3"/>
              </a:rPr>
              <a:t>www.massenergyinsight.net</a:t>
            </a:r>
            <a:r>
              <a:rPr kumimoji="0" lang="en-US" sz="2000" b="0" i="0" u="none" strike="noStrike" kern="0" cap="none" spc="0" normalizeH="0" baseline="0" noProof="0" dirty="0" smtClean="0">
                <a:ln>
                  <a:noFill/>
                </a:ln>
                <a:solidFill>
                  <a:srgbClr val="3C653C"/>
                </a:solidFill>
                <a:effectLst/>
                <a:uLnTx/>
                <a:uFillTx/>
                <a:latin typeface="+mn-lt"/>
              </a:rPr>
              <a:t>)</a:t>
            </a:r>
          </a:p>
          <a:p>
            <a:pPr marL="1314450" marR="0" lvl="3" indent="-457200" algn="l" defTabSz="914400" rtl="0" eaLnBrk="0" fontAlgn="base" latinLnBrk="0" hangingPunct="0">
              <a:lnSpc>
                <a:spcPct val="100000"/>
              </a:lnSpc>
              <a:spcBef>
                <a:spcPct val="20000"/>
              </a:spcBef>
              <a:spcAft>
                <a:spcPts val="1200"/>
              </a:spcAft>
              <a:buClr>
                <a:srgbClr val="3C653C"/>
              </a:buClr>
              <a:buSzPct val="80000"/>
              <a:buFontTx/>
              <a:buChar char="–"/>
              <a:tabLst/>
              <a:defRPr/>
            </a:pPr>
            <a:r>
              <a:rPr kumimoji="0" lang="en-US" sz="2000" b="0" i="0" u="none" strike="noStrike" kern="0" cap="none" spc="0" normalizeH="0" baseline="0" noProof="0" dirty="0" err="1" smtClean="0">
                <a:ln>
                  <a:noFill/>
                </a:ln>
                <a:solidFill>
                  <a:srgbClr val="3C653C"/>
                </a:solidFill>
                <a:effectLst/>
                <a:uLnTx/>
                <a:uFillTx/>
                <a:latin typeface="+mn-lt"/>
              </a:rPr>
              <a:t>EnergyStar</a:t>
            </a:r>
            <a:r>
              <a:rPr kumimoji="0" lang="en-US" sz="2000" b="0" i="0" u="none" strike="noStrike" kern="0" cap="none" spc="0" normalizeH="0" baseline="0" noProof="0" dirty="0" smtClean="0">
                <a:ln>
                  <a:noFill/>
                </a:ln>
                <a:solidFill>
                  <a:srgbClr val="3C653C"/>
                </a:solidFill>
                <a:effectLst/>
                <a:uLnTx/>
                <a:uFillTx/>
                <a:latin typeface="+mn-lt"/>
              </a:rPr>
              <a:t> Portfolio Manager </a:t>
            </a:r>
          </a:p>
          <a:p>
            <a:pPr marL="1314450" marR="0" lvl="3" indent="-457200" algn="l" defTabSz="914400" rtl="0" eaLnBrk="0" fontAlgn="base" latinLnBrk="0" hangingPunct="0">
              <a:lnSpc>
                <a:spcPct val="100000"/>
              </a:lnSpc>
              <a:spcBef>
                <a:spcPct val="20000"/>
              </a:spcBef>
              <a:spcAft>
                <a:spcPts val="1200"/>
              </a:spcAft>
              <a:buClr>
                <a:srgbClr val="3C653C"/>
              </a:buClr>
              <a:buSzPct val="80000"/>
              <a:buFontTx/>
              <a:buChar char="–"/>
              <a:tabLst/>
              <a:defRPr/>
            </a:pPr>
            <a:r>
              <a:rPr kumimoji="0" lang="en-US" sz="2000" b="0" i="0" u="none" strike="noStrike" kern="0" cap="none" spc="0" normalizeH="0" baseline="0" noProof="0" dirty="0" smtClean="0">
                <a:ln>
                  <a:noFill/>
                </a:ln>
                <a:solidFill>
                  <a:srgbClr val="3C653C"/>
                </a:solidFill>
                <a:effectLst/>
                <a:uLnTx/>
                <a:uFillTx/>
                <a:latin typeface="+mn-lt"/>
              </a:rPr>
              <a:t>ICLEI software </a:t>
            </a:r>
          </a:p>
          <a:p>
            <a:pPr marL="1314450" marR="0" lvl="3" indent="-457200" algn="l" defTabSz="914400" rtl="0" eaLnBrk="0" fontAlgn="base" latinLnBrk="0" hangingPunct="0">
              <a:lnSpc>
                <a:spcPct val="100000"/>
              </a:lnSpc>
              <a:spcBef>
                <a:spcPct val="20000"/>
              </a:spcBef>
              <a:spcAft>
                <a:spcPts val="1200"/>
              </a:spcAft>
              <a:buClr>
                <a:srgbClr val="3C653C"/>
              </a:buClr>
              <a:buSzPct val="80000"/>
              <a:buFontTx/>
              <a:buChar char="–"/>
              <a:tabLst/>
              <a:defRPr/>
            </a:pPr>
            <a:r>
              <a:rPr kumimoji="0" lang="en-US" sz="2000" b="0" i="0" u="none" strike="noStrike" kern="0" cap="none" spc="0" normalizeH="0" baseline="0" noProof="0" dirty="0" smtClean="0">
                <a:ln>
                  <a:noFill/>
                </a:ln>
                <a:solidFill>
                  <a:srgbClr val="3C653C"/>
                </a:solidFill>
                <a:effectLst/>
                <a:uLnTx/>
                <a:uFillTx/>
                <a:latin typeface="+mn-lt"/>
              </a:rPr>
              <a:t>Any other tools must be pre-approved by DOER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7CA611E-48B7-4049-A4A4-87C8F9309A5B}" type="slidenum">
              <a:rPr lang="en-US" smtClean="0"/>
              <a:pPr>
                <a:defRPr/>
              </a:pPr>
              <a:t>13</a:t>
            </a:fld>
            <a:endParaRPr lang="en-US" dirty="0"/>
          </a:p>
        </p:txBody>
      </p:sp>
      <p:sp>
        <p:nvSpPr>
          <p:cNvPr id="8" name="Title 1"/>
          <p:cNvSpPr>
            <a:spLocks noGrp="1"/>
          </p:cNvSpPr>
          <p:nvPr>
            <p:ph type="title"/>
          </p:nvPr>
        </p:nvSpPr>
        <p:spPr>
          <a:xfrm>
            <a:off x="990600" y="228600"/>
            <a:ext cx="7924800" cy="762000"/>
          </a:xfrm>
          <a:ln>
            <a:solidFill>
              <a:srgbClr val="3C653C"/>
            </a:solidFill>
          </a:ln>
        </p:spPr>
        <p:txBody>
          <a:bodyPr/>
          <a:lstStyle/>
          <a:p>
            <a:r>
              <a:rPr lang="en-US" sz="2400" dirty="0" smtClean="0">
                <a:solidFill>
                  <a:srgbClr val="3C653C"/>
                </a:solidFill>
              </a:rPr>
              <a:t>Criteria 3 – Energy Baseline &amp; 20% Energy Reduction Plan</a:t>
            </a:r>
            <a:endParaRPr lang="en-US" sz="2400" dirty="0"/>
          </a:p>
        </p:txBody>
      </p:sp>
      <p:sp>
        <p:nvSpPr>
          <p:cNvPr id="11" name="Content Placeholder 2"/>
          <p:cNvSpPr>
            <a:spLocks noGrp="1"/>
          </p:cNvSpPr>
          <p:nvPr>
            <p:ph idx="1"/>
          </p:nvPr>
        </p:nvSpPr>
        <p:spPr>
          <a:xfrm>
            <a:off x="1066800" y="1066800"/>
            <a:ext cx="7693025" cy="1200329"/>
          </a:xfrm>
        </p:spPr>
        <p:txBody>
          <a:bodyPr wrap="square">
            <a:spAutoFit/>
          </a:bodyPr>
          <a:lstStyle/>
          <a:p>
            <a:pPr marL="457200" indent="-457200" algn="ctr">
              <a:buNone/>
            </a:pPr>
            <a:r>
              <a:rPr lang="en-US" sz="2400" dirty="0" smtClean="0">
                <a:solidFill>
                  <a:srgbClr val="3C653C"/>
                </a:solidFill>
              </a:rPr>
              <a:t>Create a comprehensive energy reduction plan designed to reduce energy use by 20 percent within 5 years of the baseline year. </a:t>
            </a:r>
          </a:p>
        </p:txBody>
      </p:sp>
      <p:pic>
        <p:nvPicPr>
          <p:cNvPr id="12" name="Picture 3"/>
          <p:cNvPicPr>
            <a:picLocks noChangeAspect="1" noChangeArrowheads="1"/>
          </p:cNvPicPr>
          <p:nvPr/>
        </p:nvPicPr>
        <p:blipFill>
          <a:blip r:embed="rId2" cstate="print"/>
          <a:srcRect l="15342" t="15068" r="17808" b="49315"/>
          <a:stretch>
            <a:fillRect/>
          </a:stretch>
        </p:blipFill>
        <p:spPr bwMode="auto">
          <a:xfrm>
            <a:off x="1524000" y="2286000"/>
            <a:ext cx="6705600" cy="35814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7CA611E-48B7-4049-A4A4-87C8F9309A5B}" type="slidenum">
              <a:rPr lang="en-US" smtClean="0"/>
              <a:pPr>
                <a:defRPr/>
              </a:pPr>
              <a:t>14</a:t>
            </a:fld>
            <a:endParaRPr lang="en-US" dirty="0"/>
          </a:p>
        </p:txBody>
      </p:sp>
      <p:sp>
        <p:nvSpPr>
          <p:cNvPr id="5" name="Title 1"/>
          <p:cNvSpPr>
            <a:spLocks noGrp="1"/>
          </p:cNvSpPr>
          <p:nvPr>
            <p:ph type="title"/>
          </p:nvPr>
        </p:nvSpPr>
        <p:spPr>
          <a:ln>
            <a:solidFill>
              <a:srgbClr val="3C653C"/>
            </a:solidFill>
          </a:ln>
        </p:spPr>
        <p:txBody>
          <a:bodyPr/>
          <a:lstStyle/>
          <a:p>
            <a:r>
              <a:rPr lang="en-US" sz="2800" dirty="0" smtClean="0">
                <a:solidFill>
                  <a:srgbClr val="3C653C"/>
                </a:solidFill>
              </a:rPr>
              <a:t>Criteria 4 – Fuel Efficient Vehicles</a:t>
            </a:r>
            <a:endParaRPr lang="en-US" sz="2800" dirty="0"/>
          </a:p>
        </p:txBody>
      </p:sp>
      <p:sp>
        <p:nvSpPr>
          <p:cNvPr id="6" name="Content Placeholder 2"/>
          <p:cNvSpPr>
            <a:spLocks noGrp="1"/>
          </p:cNvSpPr>
          <p:nvPr>
            <p:ph idx="1"/>
          </p:nvPr>
        </p:nvSpPr>
        <p:spPr>
          <a:xfrm>
            <a:off x="1066800" y="1066800"/>
            <a:ext cx="7693025" cy="2529923"/>
          </a:xfrm>
        </p:spPr>
        <p:txBody>
          <a:bodyPr>
            <a:spAutoFit/>
          </a:bodyPr>
          <a:lstStyle/>
          <a:p>
            <a:pPr marL="457200" indent="-457200">
              <a:buFont typeface="+mj-lt"/>
              <a:buAutoNum type="arabicPeriod"/>
            </a:pPr>
            <a:r>
              <a:rPr lang="en-US" sz="2400" dirty="0" smtClean="0">
                <a:solidFill>
                  <a:srgbClr val="3C653C"/>
                </a:solidFill>
              </a:rPr>
              <a:t>Purchase only fuel-efficient vehicles for municipal use whenever such vehicles are commercially available and practicable.</a:t>
            </a:r>
          </a:p>
          <a:p>
            <a:pPr marL="457200" indent="-457200">
              <a:buFont typeface="+mj-lt"/>
              <a:buAutoNum type="arabicPeriod"/>
            </a:pPr>
            <a:r>
              <a:rPr lang="en-US" sz="2400" dirty="0" smtClean="0">
                <a:solidFill>
                  <a:srgbClr val="3C653C"/>
                </a:solidFill>
              </a:rPr>
              <a:t>Police cruisers are exempt until </a:t>
            </a:r>
          </a:p>
          <a:p>
            <a:pPr marL="457200" indent="-457200">
              <a:buNone/>
            </a:pPr>
            <a:r>
              <a:rPr lang="en-US" sz="2400" dirty="0" smtClean="0">
                <a:solidFill>
                  <a:srgbClr val="3C653C"/>
                </a:solidFill>
              </a:rPr>
              <a:t>	commercially available.</a:t>
            </a:r>
          </a:p>
          <a:p>
            <a:pPr marL="457200" indent="-457200">
              <a:buNone/>
            </a:pPr>
            <a:r>
              <a:rPr lang="en-US" sz="1800" dirty="0" smtClean="0">
                <a:solidFill>
                  <a:srgbClr val="3C653C"/>
                </a:solidFill>
              </a:rPr>
              <a:t>3.    </a:t>
            </a:r>
            <a:r>
              <a:rPr lang="en-US" sz="2400" dirty="0" smtClean="0">
                <a:solidFill>
                  <a:srgbClr val="3C653C"/>
                </a:solidFill>
              </a:rPr>
              <a:t>Heavy-duty vehicles &gt; 8,500 pounds are exempt.</a:t>
            </a:r>
          </a:p>
        </p:txBody>
      </p:sp>
      <p:sp>
        <p:nvSpPr>
          <p:cNvPr id="7" name="AutoShape 2" descr="data:image/jpeg;base64,/9j/4AAQSkZJRgABAQAAAQABAAD/2wBDAAkGBwgHBgkIBwgKCgkLDRYPDQwMDRsUFRAWIB0iIiAdHx8kKDQsJCYxJx8fLT0tMTU3Ojo6Iys/RD84QzQ5Ojf/2wBDAQoKCg0MDRoPDxo3JR8lNzc3Nzc3Nzc3Nzc3Nzc3Nzc3Nzc3Nzc3Nzc3Nzc3Nzc3Nzc3Nzc3Nzc3Nzc3Nzc3Nzf/wAARCABVAIADASIAAhEBAxEB/8QAHAAAAQUBAQEAAAAAAAAAAAAABgADBAUHAgEI/8QAPBAAAgECBAMFBgMHAwUAAAAAAQIDBBEABRIhBjFBEyJRYXEHFDKBkaEjQrEVUpLB0eHwM2KCJFODovH/xAAZAQADAQEBAAAAAAAAAAAAAAAAAQIDBAX/xAAkEQACAgEEAQQDAAAAAAAAAAAAAQIREgMhMUFRBBMigTJx4f/aAAwDAQACEQMRAD8AG63iapYilp3McsMiskl/hAFtza5G33viRPxBU5pFLJJWTySDxPMiwBW/qPPbfAfHBU1EkCJNGZZwCArgKOoDW/NzJFuVueHKmjnpKmOnZNIn2Tvga7Eb25DGHt1wSTqmGoZpGalljhUDvyWJCknmdxcW6Yb4ezSXLs2jqaaaOKZD+G7G6g8r7+vh9MeZj28QL++mZ1OkXRla/wDO388VccqJODEknaXta++ryP8AXDi20AV1nGOa1TCF8yqmcK2oiRjqa1iANv8APv3S8Y5qnZR/tSuiSMDs0SUhUFrAWHMeuBOtaKkneKOZdS3DEPzw0rmoIEHfe1yq94+u2D20+ADocW5lTSLMtdUySPKHAEhJcj9fTwwRUvtTztY9c1FR1CgG4QsrMfAbW8cZQpdVW6SagQduQPriyir5nUq910g3A6eh5YTjOC2APuIeOM0zPMaBaJnol2DKr7gk7k72YbdR/cbzrMolL0nayLM5Gp3B/e5j6EYiwMsTpPJIgjQhFK7XIJuP1xV5tBKGapL9rBI9u1tYauoAO5+WEvk9wHZ5ooJhZ0MVMFVu73iR5+p/XEijiqXqZqkhUiMagMx3Xlcn/wC+OKjL6SpqaqFoo10hh33+E2O98EU3bCEKFV13CvEl1JA6g28fTzxOq+kNIizVBpaIsHWMKwJuAC6qb28/03x1NJB2azzLoLoyqUa1ySeg5WA2Pr4711bmMk00cfuiMYmIVGF9PnYdfW/2xYSUDx00fbVh7QHVG0oBVR4eP26DBVJWIgq1PCGPvs47TuhVAuB0BI3vz+RxzFTypSqrw9pKJAyvuhXwt1IBB29OdsMVEMSdlKK1TOx77PcKu/MMQL79P7YYWoqRG/YyahcqzKPi87nrjRLwAslqUp83o5p5AkcchLNzsNJGLfiPMaSqqKKWmlWTsQ+oKCtvhtufMYGf9S5/NcWxbZLQSVdcmqnleCHvysqM2geduV7G3jbGgdBNwjk+Vzk1/ETVr2k/DpqdU0sP97M1+fQW5czyGlQZVwnTZIM7OWdhGGKR/wDRUwklN7d2yeN+o5EnGf5LW0+e53TZNlocyySaDZSoiQfE2/gAem5sMWntjz5qDNctyCgIhp6SmEhQgbltlAv4Kp/jONnGCpIlOQQwcT8N06hRlNS9vzFYVJ/hAGGK7POGc/g7B8vzGmSFw2qDsgSdxsTuPlbGPDPK21i0Z89H98PU3EVXTIVVIipNzdTc7euLWCE86NayfhDgyfLZ3gTNa2WljeVqaSYCaUcwARYHwFiOl8CsmY8DTFZEyTNlBQWLZm42ttyJ6YhZNxbWZZVRVvYU6ywsG0LXQkup5grq1bg8rE4ne0DIo4swps1yZNWX5xeSEXACSndk3sBfc/xeGE6b5BOSW5EnquF6moU+6ZzDY7qMxR0YeBDRnb0thnO8rpq+mepyysqJCbssE4Fx5Ag2PkLD+WB6WN6eUxyKAycwCGH1G2JkVYKPS0sqIjb7sBcemD24WJzmUPaPGGV2ZCv5Rt0scX6Zo3YUdRUX0fmPQEDY8t9+nPEjNJMrzFlNPV071xHddBftPJhbc/rj2p00WUrH2LtIz/jBo+753uPQev35NaNNbGidoa/alJRxFKZ4pmZDcUy8zzuSf08/LFXPmEtVKHJcaSTpsDf5k+VsRpKpo2jNO8QuSQy2Zmuet/TwxGNWCSRJ8XMXwRgluA5UvRXtAJ9WkFi521ddvX/PH3K1M+Y0tOpNpp40263YD+eG4YEklsZUD67FXJF/O+L7hyiijzzJXFSoaXMYEEeg94CRb7nnb9fPF7IYN3VRckAnocat7FZpC2brDU9i5MTMqjnsQCfLc7f1xzHluWqbCnpRc/8AZX+mL/gqopaGkrIQ0cTR1chCBNN9lI5dcYafqFOXFF4tBvmkWcy0TLlWYUsNaWBQ1CagFuSRbzFh8sUfEMmf1DxRU2SZTWJGpE3vrBtZ6aDtbkb3HUYxuo4hz6bPJM0izVoHaY9hC8zaGANrFfhsfO1z541zhzPpM/ooqoLpldPxEvurg2YediPnjqjqVVpMjEG56SdATV+yfLmA5mknjv8AIKDfEjiPJuBKGnSafh+qkd2s8WXs6vFtuSradI2t054NGadB3kcDzGI2ZVEkVHPNB3Zwlta87dd8W9aDaeNfq/6GL8mTfsrgOqk7KlzfPIKuQ6YYJIEbvnZVuoJ52F+eNR4J/ZmYcMU2V5y0GZOZncrPANLkWa4W1hbUP1645yKt98p37dDKqMChnS7D6+Yw7QwQwZqyCEWk3jZSVINrdPLb5DBKenL8U192FSRZxcPcEIbjJsiswuA9NEb252uPMXxe0lHlccYFHR0kaDkIokA+wwM8SRcO0+WNTZ3VCGmcFDrqAgsxDFQT0JA2GBGkyHgTMpwmSZuIakA292nQvb5AH74cI6LXyk19WTJzXCNgQIBZAB6bY8eNHBDAN674yhuFM+yVjmNDxZWVtJBeRqUyyKzqNytyzC/yHy54dzTiPNFpe0SpraWw/wBNijknbr/fE6kYRklGV/TKjk45UaFVZJllSB21HC1uRC2I+Y3GBfNPZ9w7KWkWoqaRybkiqLj6SahgMGfZs8kYqM0ndZGYbOm6HkwI6jrzG5sdsAWeV2bU+YT01XXVLmNtmZz3l6HbGal4ANOI/Z7l1PH2lLm8NS4kaQq86Qsb22voZT8I5gX6nFZwtDSDinLII3ld0cBA4uO6hfnpBvdT4csC61EssACVEzqSRdWJAJG4sDe9+uDXIqCZc1ps5WvcmJG7KnaMldZjK7G/LvHp44UpKMbY+6RZCRmBImBUtvoQLhimozA8r6w4lcuwcb3sBsfDbribFleY6lOpRqPwyL4eYxMgyOdJA1RPD2YFigUm55+X+ePPHkpaj4OjG+QRyrK45psyVO66SyAnsy4RQo3t1Fmvbc4qeHuKk4bqK6nmimmhMxaNoyLr0INyNiApweZrkWZUMz1OQxQ1Mc9mlp55tBSRbBXQ28NiD4DGX5hwtxJGzTVOT1R1sWZolEm53PwE49KDTW5k00zR6H2jZY6gNUT05YcpYjYepW4wRUPFlDXD8CspKjppWRSfod8YFPRV9EoeopamnX96WJkH3GGjLIyguscg/wByXxWPhis+k4a2kVbe6RopN7INA+18c1EtMxjlp9SyxnVYttsR42OPnmlzeqpWBhqKqC3IRTsB/DyxeUHG+bU7rrrxOoO61EI3HhdQMKpIdoi8a5rPnHElVLM5ZYnKRAn4FHhhuLIFlpRIlU0dUo1rHJGVB8LNzG452xxl0tPXcRxSummOWbW4vcDmfDxAwb8TU8cfD1JVdpUTzxiOOOQqdKga7lthpLA7jqVXlY4d1sKrHfZvxhVyytk+aSdpVRLqgll37QDmrfvEc79Rf1wX5jWwVMDCXL6JVsSW7KxX532xhNHXPQZpT5gpYtBMHOnmVv3h8xcfPGzPLTVFMwjljZJF+NX5g/PDlKgSsrzS0llcXCA6QVvp32sem9+vjin4npaCNkrqzMlolBERL0Pbs/MgC/LYHcjFlK9LTAibM2sbEq8wA2II29QMV2bcTZIsQDzrUlWB0wm+/qNh1xGTYYpFIM/y+OoiahkzasEXJCiRxPcWuwUN0NxcDfGjcG0rZtlclTmdK8czPaxkJ7oAAB6HYDltgN4d4fzPNjLPSZV7lRVModZJ2ChUIUEgA3JsC3IXvzxr1HTx0dMsMOplHNm+Jj4nE6uNVyVFOyJHEpAu1j0sOf8AXDhjhHxDUepJ3xx2jtfWq79TthBWJuPrc74xs0PSsSsugi3nbwO2+H9NwOnl0+uOQQiqGW53tcbfXCYxvqANjp722wH0tiRnEyvsDYpsCAl8VtdwxkmYEyVmU0jysN3KBWP/ACG+LdGABuSVJ6eOHCqkA7nww030KgGrvZbkVSpNK1TSdbpJ2gv/AMr/AK4GMz9kuYQk+4VtNUb7LIDE1vuD9sa41QgGkW1H0xysce5VTsOZPPxxS1ZLslwRgMnC2f5JVxzT5dUoEcMJUTtEFjcElL2HrbB1xVnCrww8MWYieKeA6keMB7lgVAI2so7vW4C8rY0btytgqFtwflgWz7gXIc1WSoCvQzMSzSQPpUnmTpPdv4m18aLVvkWFcGFTGy264YDKBYxofPTjQ8y9lWZQyaqCupquNjt2pMbeXIEH6jFPJ7P+I43K/st3t+ZZoiD/AO+NVOL7IaYKXHRFHoMdRsVcHY26EYJa3grO6IAy0ErKQDeG0lvI6bkevLzxUNRGN9L91v3W2OLtPgnctcn4rzfLEEdFWNFHfUU0qwJ+YOCah9pWdI4E60s0fUGMqx+YNvtgISlF7W3xJjg0+AxDhF8oakzfzePvg33K7+Qw9pACjndrb4WFjlNhxo1Q2BJB6E7DCKqdtwfEHCwsSMjspU2LEi4vvzw+ACAeR3ufG2FhYAOXjA7rFmJ3ve3h/XHqXvbUdNrWwsLDAdclYyQRt4jEaR/xGDbgC4tthYWEMbAUWsCO6LWPK5w6i6lvqPzwsLAB6FXTr0gFtjbbHElIkx1OFbbkygjCwsICIcrobnVR0x/8K+HphQ5ZQRv+DRU0bfvLCoP6YWFh2xUj/9k="/>
          <p:cNvSpPr>
            <a:spLocks noChangeAspect="1" noChangeArrowheads="1"/>
          </p:cNvSpPr>
          <p:nvPr/>
        </p:nvSpPr>
        <p:spPr bwMode="auto">
          <a:xfrm>
            <a:off x="0" y="-388938"/>
            <a:ext cx="1219200" cy="8096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4" name="AutoShape 4" descr="data:image/jpeg;base64,/9j/4AAQSkZJRgABAQAAAQABAAD/2wBDAAkGBwgHBgkIBwgKCgkLDRYPDQwMDRsUFRAWIB0iIiAdHx8kKDQsJCYxJx8fLT0tMTU3Ojo6Iys/RD84QzQ5Ojf/2wBDAQoKCg0MDRoPDxo3JR8lNzc3Nzc3Nzc3Nzc3Nzc3Nzc3Nzc3Nzc3Nzc3Nzc3Nzc3Nzc3Nzc3Nzc3Nzc3Nzc3Nzf/wAARCABVAIADASIAAhEBAxEB/8QAHAAAAQUBAQEAAAAAAAAAAAAABgADBAUHAgEI/8QAPBAAAgECBAMFBgMHAwUAAAAAAQIDBBEABRIhBjFBEyJRYXEHFDKBkaEjQrEVUpLB0eHwM2KCJFODovH/xAAZAQADAQEBAAAAAAAAAAAAAAAAAQIDBAX/xAAkEQACAgEEAQQDAAAAAAAAAAAAAQIREgMhMUFRBBMigTJx4f/aAAwDAQACEQMRAD8AG63iapYilp3McsMiskl/hAFtza5G33viRPxBU5pFLJJWTySDxPMiwBW/qPPbfAfHBU1EkCJNGZZwCArgKOoDW/NzJFuVueHKmjnpKmOnZNIn2Tvga7Eb25DGHt1wSTqmGoZpGalljhUDvyWJCknmdxcW6Yb4ezSXLs2jqaaaOKZD+G7G6g8r7+vh9MeZj28QL++mZ1OkXRla/wDO388VccqJODEknaXta++ryP8AXDi20AV1nGOa1TCF8yqmcK2oiRjqa1iANv8APv3S8Y5qnZR/tSuiSMDs0SUhUFrAWHMeuBOtaKkneKOZdS3DEPzw0rmoIEHfe1yq94+u2D20+ADocW5lTSLMtdUySPKHAEhJcj9fTwwRUvtTztY9c1FR1CgG4QsrMfAbW8cZQpdVW6SagQduQPriyir5nUq910g3A6eh5YTjOC2APuIeOM0zPMaBaJnol2DKr7gk7k72YbdR/cbzrMolL0nayLM5Gp3B/e5j6EYiwMsTpPJIgjQhFK7XIJuP1xV5tBKGapL9rBI9u1tYauoAO5+WEvk9wHZ5ooJhZ0MVMFVu73iR5+p/XEijiqXqZqkhUiMagMx3Xlcn/wC+OKjL6SpqaqFoo10hh33+E2O98EU3bCEKFV13CvEl1JA6g28fTzxOq+kNIizVBpaIsHWMKwJuAC6qb28/03x1NJB2azzLoLoyqUa1ySeg5WA2Pr4711bmMk00cfuiMYmIVGF9PnYdfW/2xYSUDx00fbVh7QHVG0oBVR4eP26DBVJWIgq1PCGPvs47TuhVAuB0BI3vz+RxzFTypSqrw9pKJAyvuhXwt1IBB29OdsMVEMSdlKK1TOx77PcKu/MMQL79P7YYWoqRG/YyahcqzKPi87nrjRLwAslqUp83o5p5AkcchLNzsNJGLfiPMaSqqKKWmlWTsQ+oKCtvhtufMYGf9S5/NcWxbZLQSVdcmqnleCHvysqM2geduV7G3jbGgdBNwjk+Vzk1/ETVr2k/DpqdU0sP97M1+fQW5czyGlQZVwnTZIM7OWdhGGKR/wDRUwklN7d2yeN+o5EnGf5LW0+e53TZNlocyySaDZSoiQfE2/gAem5sMWntjz5qDNctyCgIhp6SmEhQgbltlAv4Kp/jONnGCpIlOQQwcT8N06hRlNS9vzFYVJ/hAGGK7POGc/g7B8vzGmSFw2qDsgSdxsTuPlbGPDPK21i0Z89H98PU3EVXTIVVIipNzdTc7euLWCE86NayfhDgyfLZ3gTNa2WljeVqaSYCaUcwARYHwFiOl8CsmY8DTFZEyTNlBQWLZm42ttyJ6YhZNxbWZZVRVvYU6ywsG0LXQkup5grq1bg8rE4ne0DIo4swps1yZNWX5xeSEXACSndk3sBfc/xeGE6b5BOSW5EnquF6moU+6ZzDY7qMxR0YeBDRnb0thnO8rpq+mepyysqJCbssE4Fx5Ag2PkLD+WB6WN6eUxyKAycwCGH1G2JkVYKPS0sqIjb7sBcemD24WJzmUPaPGGV2ZCv5Rt0scX6Zo3YUdRUX0fmPQEDY8t9+nPEjNJMrzFlNPV071xHddBftPJhbc/rj2p00WUrH2LtIz/jBo+753uPQev35NaNNbGidoa/alJRxFKZ4pmZDcUy8zzuSf08/LFXPmEtVKHJcaSTpsDf5k+VsRpKpo2jNO8QuSQy2Zmuet/TwxGNWCSRJ8XMXwRgluA5UvRXtAJ9WkFi521ddvX/PH3K1M+Y0tOpNpp40263YD+eG4YEklsZUD67FXJF/O+L7hyiijzzJXFSoaXMYEEeg94CRb7nnb9fPF7IYN3VRckAnocat7FZpC2brDU9i5MTMqjnsQCfLc7f1xzHluWqbCnpRc/8AZX+mL/gqopaGkrIQ0cTR1chCBNN9lI5dcYafqFOXFF4tBvmkWcy0TLlWYUsNaWBQ1CagFuSRbzFh8sUfEMmf1DxRU2SZTWJGpE3vrBtZ6aDtbkb3HUYxuo4hz6bPJM0izVoHaY9hC8zaGANrFfhsfO1z541zhzPpM/ooqoLpldPxEvurg2YediPnjqjqVVpMjEG56SdATV+yfLmA5mknjv8AIKDfEjiPJuBKGnSafh+qkd2s8WXs6vFtuSradI2t054NGadB3kcDzGI2ZVEkVHPNB3Zwlta87dd8W9aDaeNfq/6GL8mTfsrgOqk7KlzfPIKuQ6YYJIEbvnZVuoJ52F+eNR4J/ZmYcMU2V5y0GZOZncrPANLkWa4W1hbUP1645yKt98p37dDKqMChnS7D6+Yw7QwQwZqyCEWk3jZSVINrdPLb5DBKenL8U192FSRZxcPcEIbjJsiswuA9NEb252uPMXxe0lHlccYFHR0kaDkIokA+wwM8SRcO0+WNTZ3VCGmcFDrqAgsxDFQT0JA2GBGkyHgTMpwmSZuIakA292nQvb5AH74cI6LXyk19WTJzXCNgQIBZAB6bY8eNHBDAN674yhuFM+yVjmNDxZWVtJBeRqUyyKzqNytyzC/yHy54dzTiPNFpe0SpraWw/wBNijknbr/fE6kYRklGV/TKjk45UaFVZJllSB21HC1uRC2I+Y3GBfNPZ9w7KWkWoqaRybkiqLj6SahgMGfZs8kYqM0ndZGYbOm6HkwI6jrzG5sdsAWeV2bU+YT01XXVLmNtmZz3l6HbGal4ANOI/Z7l1PH2lLm8NS4kaQq86Qsb22voZT8I5gX6nFZwtDSDinLII3ld0cBA4uO6hfnpBvdT4csC61EssACVEzqSRdWJAJG4sDe9+uDXIqCZc1ps5WvcmJG7KnaMldZjK7G/LvHp44UpKMbY+6RZCRmBImBUtvoQLhimozA8r6w4lcuwcb3sBsfDbribFleY6lOpRqPwyL4eYxMgyOdJA1RPD2YFigUm55+X+ePPHkpaj4OjG+QRyrK45psyVO66SyAnsy4RQo3t1Fmvbc4qeHuKk4bqK6nmimmhMxaNoyLr0INyNiApweZrkWZUMz1OQxQ1Mc9mlp55tBSRbBXQ28NiD4DGX5hwtxJGzTVOT1R1sWZolEm53PwE49KDTW5k00zR6H2jZY6gNUT05YcpYjYepW4wRUPFlDXD8CspKjppWRSfod8YFPRV9EoeopamnX96WJkH3GGjLIyguscg/wByXxWPhis+k4a2kVbe6RopN7INA+18c1EtMxjlp9SyxnVYttsR42OPnmlzeqpWBhqKqC3IRTsB/DyxeUHG+bU7rrrxOoO61EI3HhdQMKpIdoi8a5rPnHElVLM5ZYnKRAn4FHhhuLIFlpRIlU0dUo1rHJGVB8LNzG452xxl0tPXcRxSummOWbW4vcDmfDxAwb8TU8cfD1JVdpUTzxiOOOQqdKga7lthpLA7jqVXlY4d1sKrHfZvxhVyytk+aSdpVRLqgll37QDmrfvEc79Rf1wX5jWwVMDCXL6JVsSW7KxX532xhNHXPQZpT5gpYtBMHOnmVv3h8xcfPGzPLTVFMwjljZJF+NX5g/PDlKgSsrzS0llcXCA6QVvp32sem9+vjin4npaCNkrqzMlolBERL0Pbs/MgC/LYHcjFlK9LTAibM2sbEq8wA2II29QMV2bcTZIsQDzrUlWB0wm+/qNh1xGTYYpFIM/y+OoiahkzasEXJCiRxPcWuwUN0NxcDfGjcG0rZtlclTmdK8czPaxkJ7oAAB6HYDltgN4d4fzPNjLPSZV7lRVModZJ2ChUIUEgA3JsC3IXvzxr1HTx0dMsMOplHNm+Jj4nE6uNVyVFOyJHEpAu1j0sOf8AXDhjhHxDUepJ3xx2jtfWq79TthBWJuPrc74xs0PSsSsugi3nbwO2+H9NwOnl0+uOQQiqGW53tcbfXCYxvqANjp722wH0tiRnEyvsDYpsCAl8VtdwxkmYEyVmU0jysN3KBWP/ACG+LdGABuSVJ6eOHCqkA7nww030KgGrvZbkVSpNK1TSdbpJ2gv/AMr/AK4GMz9kuYQk+4VtNUb7LIDE1vuD9sa41QgGkW1H0xysce5VTsOZPPxxS1ZLslwRgMnC2f5JVxzT5dUoEcMJUTtEFjcElL2HrbB1xVnCrww8MWYieKeA6keMB7lgVAI2so7vW4C8rY0btytgqFtwflgWz7gXIc1WSoCvQzMSzSQPpUnmTpPdv4m18aLVvkWFcGFTGy264YDKBYxofPTjQ8y9lWZQyaqCupquNjt2pMbeXIEH6jFPJ7P+I43K/st3t+ZZoiD/AO+NVOL7IaYKXHRFHoMdRsVcHY26EYJa3grO6IAy0ErKQDeG0lvI6bkevLzxUNRGN9L91v3W2OLtPgnctcn4rzfLEEdFWNFHfUU0qwJ+YOCah9pWdI4E60s0fUGMqx+YNvtgISlF7W3xJjg0+AxDhF8oakzfzePvg33K7+Qw9pACjndrb4WFjlNhxo1Q2BJB6E7DCKqdtwfEHCwsSMjspU2LEi4vvzw+ACAeR3ufG2FhYAOXjA7rFmJ3ve3h/XHqXvbUdNrWwsLDAdclYyQRt4jEaR/xGDbgC4tthYWEMbAUWsCO6LWPK5w6i6lvqPzwsLAB6FXTr0gFtjbbHElIkx1OFbbkygjCwsICIcrobnVR0x/8K+HphQ5ZQRv+DRU0bfvLCoP6YWFh2xUj/9k="/>
          <p:cNvSpPr>
            <a:spLocks noChangeAspect="1" noChangeArrowheads="1"/>
          </p:cNvSpPr>
          <p:nvPr/>
        </p:nvSpPr>
        <p:spPr bwMode="auto">
          <a:xfrm>
            <a:off x="0" y="-388938"/>
            <a:ext cx="1219200" cy="8096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6" name="Picture 6" descr="http://t0.gstatic.com/images?q=tbn:ANd9GcQOLI8hWuU4Am1BoIQpFEYQ0PTvSz8URlGMbzHRCKQk7SX2MMdg"/>
          <p:cNvPicPr>
            <a:picLocks noChangeAspect="1" noChangeArrowheads="1"/>
          </p:cNvPicPr>
          <p:nvPr/>
        </p:nvPicPr>
        <p:blipFill>
          <a:blip r:embed="rId2" cstate="print"/>
          <a:srcRect/>
          <a:stretch>
            <a:fillRect/>
          </a:stretch>
        </p:blipFill>
        <p:spPr bwMode="auto">
          <a:xfrm>
            <a:off x="1143000" y="3657600"/>
            <a:ext cx="3276600" cy="2133600"/>
          </a:xfrm>
          <a:prstGeom prst="rect">
            <a:avLst/>
          </a:prstGeom>
          <a:noFill/>
        </p:spPr>
      </p:pic>
      <p:pic>
        <p:nvPicPr>
          <p:cNvPr id="25608" name="Picture 8" descr="http://www.capecodfd.com/Pics%20Appar%202/Pic%20CK%20T133.jpg"/>
          <p:cNvPicPr>
            <a:picLocks noChangeAspect="1" noChangeArrowheads="1"/>
          </p:cNvPicPr>
          <p:nvPr/>
        </p:nvPicPr>
        <p:blipFill>
          <a:blip r:embed="rId3" cstate="print"/>
          <a:srcRect/>
          <a:stretch>
            <a:fillRect/>
          </a:stretch>
        </p:blipFill>
        <p:spPr bwMode="auto">
          <a:xfrm>
            <a:off x="4572000" y="3581400"/>
            <a:ext cx="4419600" cy="2438400"/>
          </a:xfrm>
          <a:prstGeom prst="rect">
            <a:avLst/>
          </a:prstGeom>
          <a:noFill/>
        </p:spPr>
      </p:pic>
      <p:sp>
        <p:nvSpPr>
          <p:cNvPr id="25610" name="AutoShape 10" descr="data:image/jpeg;base64,/9j/4AAQSkZJRgABAQAAAQABAAD/2wBDAAkGBwgHBgkIBwgKCgkLDRYPDQwMDRsUFRAWIB0iIiAdHx8kKDQsJCYxJx8fLT0tMTU3Ojo6Iys/RD84QzQ5Ojf/2wBDAQoKCg0MDRoPDxo3JR8lNzc3Nzc3Nzc3Nzc3Nzc3Nzc3Nzc3Nzc3Nzc3Nzc3Nzc3Nzc3Nzc3Nzc3Nzc3Nzc3Nzf/wAARCABbAHkDASIAAhEBAxEB/8QAGwAAAgMBAQEAAAAAAAAAAAAABAUCAwYHAQD/xAA/EAABAwIDBQYCBggHAQAAAAABAgMRAAQFEiEGEzFBURQiYXGBkTKhByNSscHRFRYkQlWSovAzNFSCk8Lh8f/EABsBAAIDAQEBAAAAAAAAAAAAAAADAQIFBAYH/8QAKxEAAgEDAgUCBwEBAAAAAAAAAQIAAwQRITEFEhQiQRNxI2GRobHB8AbR/9oADAMBAAIRAxEAPwAZDVP8LtGBhFxcFSN/DqIPxZd3pS9DPhRlkwCXyZEMK4elegqrlZi02w0WhrwqQa8KLDRqQapsVmB7qvQz4UYGfCvd14UQgYar7dGjd0PCvN2ORFEIHufKvtz5UZuxXobgyniNRpUHIGkkYkE4eMqc8kq5piE+fWhnbdKHCnMDBiQIn0o03DTeCJuLQ/UpAPdOgSTEk8hPE/lVT1yq6w5q6t7dKykHeAKgiCQoDTUyDXjeG8XuupPUHsYkex8TeurGj6Pwh3AZ9xA1Mp/sVWtkdflR6UBaQpI0IkVFbWnCvY5G8wtYrUynoar3Cehpmtnwqvc+FEnMZIYP9ii7a3BQ+TOjRiD4ir0sUVbtQ2/4tx/UKW7dsE3ioW/n71MW46UfugONSQ0FJkDjU80jEX7hIGoHrQNxi2C2ayi6xSyZWOKVOjMPTjVO2SnHrNeHtoTu3XGm3FlRBTKpMDn3R8+dYDFMJbwy8t2LQIG9mRE/3M1x3NStj4bAD2yZ00EpZAcEk/Sbz9admt6loYslSlEAFNu4R7hMUG9tbZIunmWmN8ltZQFpeTKyJnKDx4deYrH4ngF7haVPZFKYQUd/MkglRAgCZmSOVeO4I8vB14oHkKShZCmd3qmFQdZ5eVcg6rmwXP0H/J0A2vLnl3+ZnQLDH8MxC8TaWzjpeVIyqZUkAgSQSRHCmF+hTdm8pHx5YTP2joPmRWM2RsUWeKYReBvP2vM2VHXdkoMe8Dy1FdFfYQtaEOICkghcEcwQUn0In0ptxfG0tWq1tcfuKS3WtWCU9BEFng9vYXz7LwLrN60W05j3UpE5mwOEQcw/3dBRq7JqzsFoQtxCEjM4uZUYiT7DkOFRxlFypVsErEduZy5RBCSQCD1mT040xdgEoUJzaRE8etfP61WvUp9QT2s2vuNfxPTIEVvT8gfaAssNC0YLCipsogHxGhHoak20N62SBGcTPnUMGtF2K37RZlhxwuM9EqjVPqBP/wBo91kpbUocQCRXvOE3YrWvLnJH3Hg/3mecv6Hp18jYxY6z3jpzNV7nwps8x3j51X2etYNpOEjWC2+OMKuw2UzbqBVv+Q6aRNObW7tne0JQvVCEkk8IJFZ242PxtsOBq2SpJElSHBAHTrNfWeEYpYWWIIdtrlTjjICVZSdQtOmnOBwrH6p9jNTpUzkRxil5b2qEKcXqr4cutK29pUtDL2Zx0/CAmAJk85qhGzWOvpau12TqmxlMKICss690maoVgGLMtJ37XZlrSS2t0AjNylMzFLrXpQF2OAIxLRD27xRi+0zOIYg0yptTKmLsleY8MrYTHlKjSTGLtJxm0ePfQ2AogHjqdB7VfjjK28WLN3IQ1vIUgCXJCeI1jjV9hsljOJvM31rZtMMhIQk3bhQpaQBrASTrrxiaW9/TFMO7AAyOmPqEKIPtDtO1iGF9mYacaf3qHRvEiIQrNyJ6ULh1892XEbO5fC2323ButNHFAHONOEzTzENk8Vw6yXdXrdmphoahp8kwdIgpHWhbqyZt8Ptr3dLSHGUtSCnISJkwO9OnPTQUscSR2DK2c6aSy2XYVxjzJ2eKMWWEYYkrh62uWlEhOmVK5V/TI9a6Q25v5eE5V6okR3eWnlr61xe5U0lSFvkhlKpcIH7vOB1iu1NONvWzbjBBbygoIMgpPCsr/S3LGilMbH9R/DaCqzN/ayl5y3ZKHLtYQ2laSVHgDIj5xUsSctkqRkuWw4oZdFgnwNBY00XrNxExIHAE8/CkLWEXyUp7PaPrSf3w2YpXCaQq8Pekw0Y/TaOudLhXB2E0Lik7q4XJVlRvEFGpCk8fuHsardx+0VZ5nMyFOIkJiZBHXzkelDWj+JW922LnD3QyQMzp4TzkdI/GleKYVd2ts9DedtLpVbEKAzA8R7QfQ9afwn1bZzScYONPmP78yLtUqqGEcXe0Fuw6ttxt0lKiCQBHGOtC/rHZ/ac/kV+VBYWwLxy6exDCnXnHFShtD0DUmYMiSOIqHYcM/hmNe6K3OpfG84umQzo7W2WC6w44kRMlo6mqr/bvAMPt0reuirOYAQg8YnnFYJo3Dp+tvEjTjvI/6msptWl528UzcIBQnRCSZCh1nxpGRmNxOnK+ljZ3eENKuHHOYOQAD0UTS7araF3E7dm5sLK5zvHdW6QnvNzMrPTh8h1rm+F4ddX+9Nm8012NKVCNApRzaSPBJou5uLe6tmbu5uVsZWyUKLikpSsxHAjXUgExHjXJdKtccgOxGR+I6kSh5iN4Jj4dscP7WlybtxRSgIle7kJkSdM3EzqdBPKlmFYjjlh37XGbpl4zCd4VpmRxBkdTwmpvPXly2je3LlwwlWi1LK05teB960z+xDqcHZcbyLeLYcVKikqJAJI5RrEGPxqar0KCqlTXMFV6zErpFmN7a7SXWEu2t41YPWqlaXG6KVnKoAKAzdY5VZg9v+k8IbulpcLxz7xLZ7vdVyEHkRQ1qpCrRQWhoNgZHVL1lHHLEjiQKebAAM2GIsFBCre6CwhZkgKSAQOo7pg86VcolvQzSGNfEtQYu+GMu2nudnbVCsLUuxtbkNIh7cuLcVwIJyt8wOR1k8KcfR9izd3aO26Lhp5u3KUN7ptSAlGUCIVrMidetZzGMJwvENo1O3ab5tkttjMIQ1AAgSQonjw086J+j963scUubG1/wHYeaklSvhAIJIHMDlWdcUlezIGScA6zoXmFXXAE0mN469hdy6bVtK0phte9RoknUKHhA+deYT9JLFve73GGlHesIZK7dsrSMqlkHKNRooAkTwFLMRU9fbZm2s/2htFqoXTIV3UgiBPQ6iJ6VhMZtXsOvHrW4Cg42rUK+R9q0OHKadumNMxNflZiJ1HaXbTZ3E8MXa4fe25Vcgh3tDhQUg6/CogzPtSDCcds7p9YllZKQELAy94EAJInqQJ561z5K1I7xPjWj2PsHcQDlxbtB5bTicy8xSiOOWRz1JjwHWnXVEVgCdxtF029PTxN5bIt7u1/alLQqB9U2JSD4K6SZqH6OZ/1L3/IfyqxTl3bNbtvDjkSNMjg/Ghe33v8Pe/mp1NCqgMcmUZgTpHSG2iNUpPoKW4vsvhuLKbL6nWgjiGVBIWOh0+6KNbEeY6VcCj7RBq0rMtieylxYslOzG6CXmy3ctXDp740yqB6jXpxpbh2xOJ3S2mMXRbIsUDvJQ6VOHpl0gfPn51vZn4cpPIE16xvF5szW7E6SsGajAGok6mclxjZHFcGW9dIaZRhzQLii0+pQgaSQrXMQfLjqOevs9p8PuMAY7Xdv271u3kU22gEvQNIJGh4fOtetreJKFKSpJEFJ1BrL3v0f4PcEqYNxZknUMOd3+UggekUi4t0uFAfxL03amcrMDbOy6p7IyJckLK9Wz4J58qjg20icLvL1Kbd1W/Ab1cByQTp6FRit5bfR9hbf+YuLy5Rly5FKSgEeOQAn3pvdbOYPdqSbnDLRakpCQVMiYHATTnVHXkYaSillbmG85LtLtBiOIXy1WjmIW9sEhO7S4sNwJ1jhHn0qWE31u9bDt2JPM3TSgph5TYdQBM5TrmGuvGPCuyhhtAQ22EpQgQlIGiQOAil7mF2zTinkNMpeiN4ltIMffQioihQugksWJzmY3CduXrJag9aWryFqlx63Tulq8SD8R9qL2gXge1QaeaxVFneoTkl9EBaeMGSOGvA8zROJbOWVzmVughw65mhlP5H2pS3se2oyq+UhI/dLck+vL2pvZiU7hL8M2DadbK7zFA6nSBaAR6qMz6AVr7O3Zw+0btbVtLbTYgBIis9hlojCGii1SrvGSskmaMcu7giVlRSeYH31WTmOVuLPBUD3qrM79se/wD7SpF06EhQUFpr3t/imphmPm1ZTCuNTSkHUAgVUwZSJq0cBVJbEnEGEmfOpJSVE6e1Tb1SJAqZAAEDlRmGJ5BSOOtfeP4V6pCTyoVTiwSMxgCiBl2cJUBwqDr2QcJoN1asw1oG8fdEQsipxCMXbhLgnVJHSh8xI+EK486VW1w6pZzLnvRwptzB56UYgDB1hpfdeQsEdJNCustGQw/lP2VGZot11e8+LrQziQ6v6wBXmKnEgxPcKuLdXcJCZ100qYulKSC2uSeppmptCWypKYNZy+JZvE7ru5jqBzq2JWFvXa0K6Lqr9IvfZFQACwpShJHOowOg9qIT/9k="/>
          <p:cNvSpPr>
            <a:spLocks noChangeAspect="1" noChangeArrowheads="1"/>
          </p:cNvSpPr>
          <p:nvPr/>
        </p:nvSpPr>
        <p:spPr bwMode="auto">
          <a:xfrm>
            <a:off x="0" y="-411163"/>
            <a:ext cx="1152525" cy="8667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12" name="Picture 12" descr="http://t0.gstatic.com/images?q=tbn:ANd9GcTQaanv0-gCWszDLMHWi7RpFGlfbCDJaoqGgXJh2BVpyBc_N99c"/>
          <p:cNvPicPr>
            <a:picLocks noChangeAspect="1" noChangeArrowheads="1"/>
          </p:cNvPicPr>
          <p:nvPr/>
        </p:nvPicPr>
        <p:blipFill>
          <a:blip r:embed="rId4" cstate="print"/>
          <a:srcRect/>
          <a:stretch>
            <a:fillRect/>
          </a:stretch>
        </p:blipFill>
        <p:spPr bwMode="auto">
          <a:xfrm>
            <a:off x="5943600" y="1828800"/>
            <a:ext cx="2514600" cy="1371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7CA611E-48B7-4049-A4A4-87C8F9309A5B}" type="slidenum">
              <a:rPr lang="en-US" smtClean="0"/>
              <a:pPr>
                <a:defRPr/>
              </a:pPr>
              <a:t>15</a:t>
            </a:fld>
            <a:endParaRPr lang="en-US" dirty="0"/>
          </a:p>
        </p:txBody>
      </p:sp>
      <p:sp>
        <p:nvSpPr>
          <p:cNvPr id="5" name="Title 1"/>
          <p:cNvSpPr>
            <a:spLocks noGrp="1"/>
          </p:cNvSpPr>
          <p:nvPr>
            <p:ph type="title"/>
          </p:nvPr>
        </p:nvSpPr>
        <p:spPr>
          <a:ln>
            <a:solidFill>
              <a:srgbClr val="3C653C"/>
            </a:solidFill>
          </a:ln>
        </p:spPr>
        <p:txBody>
          <a:bodyPr/>
          <a:lstStyle/>
          <a:p>
            <a:r>
              <a:rPr lang="en-US" sz="2800" dirty="0" smtClean="0">
                <a:solidFill>
                  <a:srgbClr val="3C653C"/>
                </a:solidFill>
              </a:rPr>
              <a:t>Criteria 5 – Minimize Life Cycle Costs</a:t>
            </a:r>
            <a:endParaRPr lang="en-US" sz="2800" dirty="0"/>
          </a:p>
        </p:txBody>
      </p:sp>
      <p:sp>
        <p:nvSpPr>
          <p:cNvPr id="7" name="Content Placeholder 2"/>
          <p:cNvSpPr txBox="1">
            <a:spLocks/>
          </p:cNvSpPr>
          <p:nvPr/>
        </p:nvSpPr>
        <p:spPr bwMode="auto">
          <a:xfrm>
            <a:off x="2971800" y="914400"/>
            <a:ext cx="5943600" cy="14773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342900" algn="l" defTabSz="914400" rtl="0" eaLnBrk="0" fontAlgn="base" latinLnBrk="0" hangingPunct="0">
              <a:lnSpc>
                <a:spcPct val="100000"/>
              </a:lnSpc>
              <a:spcBef>
                <a:spcPts val="0"/>
              </a:spcBef>
              <a:spcAft>
                <a:spcPct val="0"/>
              </a:spcAft>
              <a:buClr>
                <a:schemeClr val="accent6">
                  <a:lumMod val="50000"/>
                </a:schemeClr>
              </a:buClr>
              <a:buSzPct val="75000"/>
              <a:buFont typeface="Wingdings" pitchFamily="2" charset="2"/>
              <a:buNone/>
              <a:tabLst/>
              <a:defRPr/>
            </a:pPr>
            <a:r>
              <a:rPr kumimoji="0" lang="en-US" sz="1800" b="0" i="0" u="none" strike="noStrike" kern="0" cap="none" spc="0" normalizeH="0" baseline="0" noProof="0" dirty="0" smtClean="0">
                <a:ln>
                  <a:noFill/>
                </a:ln>
                <a:solidFill>
                  <a:srgbClr val="3C653C"/>
                </a:solidFill>
                <a:effectLst/>
                <a:uLnTx/>
                <a:uFillTx/>
                <a:latin typeface="+mn-lt"/>
                <a:ea typeface="+mn-ea"/>
                <a:cs typeface="+mn-cs"/>
              </a:rPr>
              <a:t>Require all new residential construction and all new commercial and industrial real estate construction to minimize, to the extent feasible, the life-cycle cost of the facility by utilizing energy efficiency, water conservation and other renewable or alternative energy technologies. </a:t>
            </a:r>
          </a:p>
        </p:txBody>
      </p:sp>
      <p:sp>
        <p:nvSpPr>
          <p:cNvPr id="8" name="TextBox 7"/>
          <p:cNvSpPr txBox="1"/>
          <p:nvPr/>
        </p:nvSpPr>
        <p:spPr>
          <a:xfrm>
            <a:off x="914400" y="2974301"/>
            <a:ext cx="5562600" cy="2893100"/>
          </a:xfrm>
          <a:prstGeom prst="rect">
            <a:avLst/>
          </a:prstGeom>
          <a:noFill/>
        </p:spPr>
        <p:txBody>
          <a:bodyPr wrap="square" rtlCol="0">
            <a:spAutoFit/>
          </a:bodyPr>
          <a:lstStyle/>
          <a:p>
            <a:pPr>
              <a:spcAft>
                <a:spcPts val="1200"/>
              </a:spcAft>
            </a:pPr>
            <a:r>
              <a:rPr lang="en-US" sz="1800" dirty="0" smtClean="0">
                <a:solidFill>
                  <a:srgbClr val="3C653C"/>
                </a:solidFill>
                <a:latin typeface="+mn-lt"/>
              </a:rPr>
              <a:t>The DOER recommended way for cities and towns to meet this requirement is by adopting the BBRS Stretch Code (780 CMR 115.AA) an appendix to the MA State Building Code. </a:t>
            </a:r>
          </a:p>
          <a:p>
            <a:pPr lvl="1">
              <a:spcAft>
                <a:spcPts val="1200"/>
              </a:spcAft>
              <a:buFont typeface="Arial" pitchFamily="34" charset="0"/>
              <a:buChar char="•"/>
            </a:pPr>
            <a:r>
              <a:rPr lang="en-US" sz="1800" dirty="0" smtClean="0">
                <a:solidFill>
                  <a:srgbClr val="3C653C"/>
                </a:solidFill>
                <a:latin typeface="+mn-lt"/>
              </a:rPr>
              <a:t> In a town, the Stretch Code must be adopted as a general bylaw by its Town Meeting.</a:t>
            </a:r>
          </a:p>
          <a:p>
            <a:pPr lvl="1">
              <a:spcAft>
                <a:spcPts val="1200"/>
              </a:spcAft>
              <a:buFont typeface="Arial" pitchFamily="34" charset="0"/>
              <a:buChar char="•"/>
            </a:pPr>
            <a:r>
              <a:rPr lang="en-US" sz="1800" dirty="0" smtClean="0">
                <a:solidFill>
                  <a:srgbClr val="3C653C"/>
                </a:solidFill>
                <a:latin typeface="+mn-lt"/>
              </a:rPr>
              <a:t> In a city, the Stretch Code must be adopted by the City Council, preferably by general ordinance. </a:t>
            </a:r>
          </a:p>
        </p:txBody>
      </p:sp>
      <p:sp>
        <p:nvSpPr>
          <p:cNvPr id="24582" name="AutoShape 6" descr="data:image/jpeg;base64,/9j/4AAQSkZJRgABAQAAAQABAAD/2wBDAAkGBwgHBgkIBwgKCgkLDRYPDQwMDRsUFRAWIB0iIiAdHx8kKDQsJCYxJx8fLT0tMTU3Ojo6Iys/RD84QzQ5Ojf/2wBDAQoKCg0MDRoPDxo3JR8lNzc3Nzc3Nzc3Nzc3Nzc3Nzc3Nzc3Nzc3Nzc3Nzc3Nzc3Nzc3Nzc3Nzc3Nzc3Nzc3Nzf/wAARCABWAIEDASIAAhEBAxEB/8QAGwAAAQUBAQAAAAAAAAAAAAAABAACAwUGAQf/xAA+EAACAQMDAQUEBwUHBQAAAAABAgMABBEFEiExEyJBUWEGFJGhFSMycYGx0UJigpLBJVNUcpPh8DM0UmOi/8QAGgEAAwEBAQEAAAAAAAAAAAAAAQIDAAQFBv/EACcRAAICAgICAQMFAQAAAAAAAAABAhEDEiExE1FBBCJhFDJxscHR/9oADAMBAAIRAxEAPwDdJT8DFQFgTwR8akEiLjc6jPAycV2OcfZyay9Dio8qQT0pwZfMfGnZ9RWU4+wOL9DNnmKWweVSZz410LTbL2DVkQT0p4jqZU9KeIzW2RqIQnpXQvpU20inhM+FbYKRBtFdxnpU/Z+YpwT0pXINA/ZZ605YwKn2004FDYOo3aB4Vw4rpptYxzNKofe7X/EQ/wCqtKl2j7DTMGLGH6Y1WNC/Z9hKwBc8EOp4/E0T7LwYtiWZ2xdrtDEnHKedDQSl9V1hhwBbOM485Eo32bYiwYvy3vQP5fpXzMXZ78lwatLaHemYY+i87BzwOa6tnAytmGP+QVNEwkgtmHQhSPgKAn1i3tJ5oLkOHjKA7FLDvHivR+n+phrU6tHBlwTu4BptISB9WvAxxSaBF5RDgt0B86G+ko+6Q8aqw4EnDD8KX0gpZW7aIYB4DcHp600s/wBO04v+gLDmTtBSW0bnoeP3z+tPa1TCnvZJAJ3n9arZdUEE6yMYjARiQqcsh88eIouW9SJFeVl7PKspTJyCRgj05+dD9Riap9/wHw5E7/0IS0jV2AMuMDrKx8/X7q57v3FYSy53AHvnzxVePaTTPdnvDNL2AAywgcnqw6Yz1BpSa/pyPHAZpO0d+6BC5HGH64x9kg/KrOeH4omoZPTG6/qkGhW5nupp9hKhQrDknOR08h/zNBv7RW0Ual7qYyRhjPGpVmUAA8DHjuX51nfbW++lrVrmyniECSKFc70Mi7WBBBXg7sjHpRkfs29yXvPesi4gCiPZwuVXPqelRyZoxfHQ8MU32aKPU4ZrVpotSU84jVnTvHjI6dd2Rx5VSan7ZwxZGnSm6HbCAOyYUNtZifDIwvh41VXOkw2Qsl9+DvaOX2JHwctnzwOvqappbMJA0ZkBJl7TO3oeR+RNJ521xwVjhiv3cmh1n23u9Odkgit5ifslgRjlB4derfAVjdU9pNX1aSWK8vZOz+sXs4hsXjkcCodbk3zbucEE/wD0p/pQTHFwRnrK/wA1NZTm403YVCKfCK/3l/8Axn+P+9Km59B8aVavwWPSrdPrtXLLMIzbEBmDDJLp4kUd7NYGmMF3YFwOWznx/Ss/pdhbRS6uluhjCQAjsjtIIkHiKufZ4sdOYSO7ESDl3LHHe8a4OOaLSNdFePENOhjh3iXajtux2YCZz8RjHrVHrZd9WvlVCWxb5C5OBnJqxtkB92WRFcq42KWxjMYzx4n7XFVOr7vpqaIMOyEtoRGVyoy2Dx61mqoSDtsbrUn/AGgyFJkQYJx+0aBnmBeLkHv3B6+jVfC+0iaa0S7ktBHMgkR2IIA5IP4np+NUF4xSfIYgdpOMceTfCncXHs0ZqXRbzvpXvVzG+rwrIymFkxypB8aIt7i2tIRazXSzRKEJxw0a93a2PIsF49ayV4kMmrXeNF7rTvmee/aJGOTkjP8AT/eraK5gN9cGOxcP7pErTdoSrAOo2g9Dj5/cao8TSsgssm6CNVtRY6TPAH7SNo1KyAYDZd24PzoKYyS6laMsUpQAMHAbbzGo58PChNF1VfoNLfUEntLKRE7MRs3aQFi+GUkAkd0cY8fiPc3jJqNqBG0+QES4UEltoOWPHHQY58/LnKDuh3kWqbAZi0ukdlGruy3SEhcn9l/kCcffRl6FmnurmSPclpYieRQeSqKoP3n0qnuLieexSS5EqSM8TGOQnKkhsjmpr6/a0jmVVDR3NkLaVQpPdfaD0Ix99U15SYL4tAn0rDqFszWsDQLEcDOATlT5fdTZnJnSPptbJOfMn+gHxqGO3jghkWBFjZ2UZAzztPnnzprzuZNxdlBbOM443HGfwxWdN/b0GKaj93ZLqhzn/KfzoPtQ1w2OQJCc/KpNXKsHzg8Pn50Fbt1I8TmqJfaJ8j+xPmvw/wBqVSdp6D4ClWsY3lkqrNqDRqVEtgsuwjG0lxkY+8GitD40/Iz/ANQDB/iqrssJfaxEn2Vtdq90DGGUYwMUfoMgSyUORj3gZI8u9k1wNK2kXpqKsvezkk160KSsnYyrKyg8ODEVIPxzVfq8oTXZyQWIktOB/nom4kMXtPAkchyQB3V3AjZ5+H3159pOvXl3aXl5NcdvcE2/BGdpZiPDyzx91VWNzS/BzSzrFLld/wDC2u7WKWaz0lja2tw9mgiL7gY9pc4yvkAepx160Vqs2yUna470xB3DBBzzwfUVR6iTBq1pO8QZ49OjBMmeCzSg8fdn4mr5LefVrBJN6i5aFwu5tq5zxnPqBXVOG0FIWE9ZNGR9p5JG9p7j6+TBRSIUldBIWY8d3Jyc+Vbexv1t9KkMeA8a4lBzkd0HnPPQeNAX3sxdJfnUYxAzKwKvuBK8kggZ6g+VDzI3vM8cybO1iDMVbDMd6jJI+X407eySQKUfkkmubi50BI7llZoW3KgUhwpzhep55/Cp7KR3tlJGAqBmXBG2spFqqXcZgiQhWOWYuCWI8c/r50XIJF1HT2EjbSFUrvz5+GfnitlxpSBDJtEk1kMNx5YPJCUbHDfa6Uy+lkVY3VCYmjj3Hb4baF06f+y3j1CQvDvVQc96MkMd3qcj86LkWRLjsGIaIWse2TGFc8g/kPjRxXCZstSjRFaJBLGTdSlI2PG08txj8Ovyqr9oBAEuIwXVNxVN5+3jBOPxOKjmuSbd1U7l3AZI6+R9OlBaze+82VsnZYa3XYsgP2h6j1458TT44R6+QTk6v4Jy7HTIgzZOwjPmMH+mKVq31eM+FQg406HLZyn5rSh4GTjpStdjRYZ26+VKq7F7/hbn/Rb9KVHxoHkPXri2thFPcWojSSeAq4Y7GYkoR19AevND6J9TaMk7RI/bAgbh05561oLZFiiSJFG1QAN3ePxorPd+1t9QBxXC8DfbL+biinm7BtQjvPfbRUCp3TKA3CgHP6VU++2saSI1xbksBgxSKenl51cX2o7iYomeQePAx8cUHuLfbOPRf1rpx4pRXZCc4t8orJ9PtdUftHnJfaqZVhkhckcfxNR1taC0hWKMkqowC3WpezhLq/Z94dD5VIXPgKtFNKiTauyBt46DNVl9FI1x220/Y2YCk/tA54Hoatix8qicuf2aarVAsw3s7ZwpPe2N1FIZ1K4AHVVJ59PtA/iK10Hs8szW0+1x2eNq7l6D+Kqk6Xfy+0a6lKIYokG3bHKSWABHPHjn5Cr3Geopskd+UwRlrwV8nsrJHE8EVs8qMytlmjHIz+9611tF1LshELQ9ntwB2iceo5o1lUjBFRMuOnFJ4r7Y3kKe79ldRnQr7syHwYSoSPiKqdT9kNWFuVSEnuquWOeASc8D1rUsTjgn41EzODne4/iNUUWhNzGfQ12lukLlMoACQD91Gw6XJpcXb3UQkuCu6GHPQeDN/Qf8Gu7NLJBPdDfcNzFCedvkzfpVTdu88jSSsWdjkk+NT13fHQ2zj2Zn6R9pP/V/KKVXm390UqrovQm8vZ6WVIHebGB+zQd/MUXYMnPnzSpVx4+XydE3XRXE/Gurk0qVdSIDxnNcySaVKiA5mmk5pUqIBrCmHg0qVFGZw9KKs5LdmEU9urE9GAxSpUJdGXYbPpdu6kxIVfHHeOPxrsGnW0RR2iHaqMnByM0qVcuVuqLwSIp9MsnZmMTFjySXJz86Bl0qz/uj/MaVKjjk67NJKwf6Lsv7o/zmlSpVXZi0j//Z"/>
          <p:cNvSpPr>
            <a:spLocks noChangeAspect="1" noChangeArrowheads="1"/>
          </p:cNvSpPr>
          <p:nvPr/>
        </p:nvSpPr>
        <p:spPr bwMode="auto">
          <a:xfrm>
            <a:off x="0" y="-388938"/>
            <a:ext cx="1228725" cy="8191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84" name="Picture 8" descr="http://t3.gstatic.com/images?q=tbn:ANd9GcRjF3BAirDiajeDYlsLsFBJeZ2T54Ya8h-c6kIOrRh0DuTzt1GC"/>
          <p:cNvPicPr>
            <a:picLocks noChangeAspect="1" noChangeArrowheads="1"/>
          </p:cNvPicPr>
          <p:nvPr/>
        </p:nvPicPr>
        <p:blipFill>
          <a:blip r:embed="rId2" cstate="print"/>
          <a:srcRect/>
          <a:stretch>
            <a:fillRect/>
          </a:stretch>
        </p:blipFill>
        <p:spPr bwMode="auto">
          <a:xfrm>
            <a:off x="381000" y="914400"/>
            <a:ext cx="2619375" cy="1905000"/>
          </a:xfrm>
          <a:prstGeom prst="rect">
            <a:avLst/>
          </a:prstGeom>
          <a:noFill/>
        </p:spPr>
      </p:pic>
      <p:sp>
        <p:nvSpPr>
          <p:cNvPr id="2" name="AutoShape 2" descr="data:image/jpeg;base64,/9j/4AAQSkZJRgABAQAAAQABAAD/2wBDAAkGBwgHBgkIBwgKCgkLDRYPDQwMDRsUFRAWIB0iIiAdHx8kKDQsJCYxJx8fLT0tMTU3Ojo6Iys/RD84QzQ5Ojf/2wBDAQoKCg0MDRoPDxo3JR8lNzc3Nzc3Nzc3Nzc3Nzc3Nzc3Nzc3Nzc3Nzc3Nzc3Nzc3Nzc3Nzc3Nzc3Nzc3Nzc3Nzf/wAARCABIAIEDASIAAhEBAxEB/8QAHAAAAQUBAQEAAAAAAAAAAAAABQADBAYHAgEI/8QAQhAAAgEDAgMFAwgHBgcAAAAAAQIDAAQRBSEGEjETIkFRYXGBkQcUMlKhsdHwFRdCU5LB4RYzVGJy0iNDVpOisvH/xAAYAQEBAQEBAAAAAAAAAAAAAAABAAIDBP/EAB4RAQEBAQACAwEBAAAAAAAAAAABEQISIQNBUSIx/9oADAMBAAIRAxEAPwDUxuK6XHjXgHlXQroycAz0r3krxGp3bwo1OcYroU1NPHD2jTyJHGihmdzgDr1Puqpaxxc83PbaJGXOCDO6/wDqP5n4VWyKRbjf2aFw9zEChw2Wxg+XtqJccS6fb7KZJW8lXl+/BPuzWfWFhqQaW57ZzM+Obn6EeC58MeXT0opZ6pFaME1Ky7Pw7RQB9vQ/ZWPI4jcR2UvE+rW97J26LbArDHEqpsTk8zkcx6DbpR7hjUptMvIdKvAkdp2axW4AAEeOg2A9nw9am2k1rcRlrN0cAZ5V2I9ooPfQT3vaxzxhZEHPGQOgzjB+z2+6qJoeaVA+FtWOo2XZzk/OoO7ID1YeDfn+dG6iVKlXJNSe5rkmvCaZnk7OJ5CrMEBYhRknFIO89Kqn/bW0/cP/AASf7KVWxCgNdg0yppTXEVtC01xIscSDLO5wBWwkqaE67xPY6KvZMTPdkd23j65/zHw+/wBKrupcVXepFrfQUaKA7G7cYJ/0g9Pv9lC9GtLVri6wzSzwNiaRwfpHc7nr7fWsUn5m1PiGczag/ZQE5WCPZR5e/wBTv7K70m+s5L+aws4WAgVu0kYYywOMDx89/vrjgm7m1HSWvLiTtGklblIGAAAMAenWhfBolbVtVuJUdYi0nI7DCnvt0Pj4UYmh6bEptpARsSKrPEutR6RqgtZrbtoGhEhKnvDLMMY8ennVh0q/tDE6G5jDF9stjm9nnVK+UXT72bUzdW9tNLEtqFzEOc5DOfojc9R4Ub7I5Jo7IFnsGa32Dgq2QM+n4Yp2HWr6ywmqW3bxj/nRDJA/P/2j1kD80iB2/wCCn3Vn3CV7c3XFusabcXUstujXLJG5zyESgDGRnGD7KEs0F9DDfR6lpcokXpLEDgkeI/PpV9t547mBJoW5kdeZTWX6wmnw6/baZyzRXV0nPDKg2Yjm2Pr3c77b+dXfheI2GiA3VyWxzO5kIAjH8htnfzpgHc0000YlEJkQSsvMELDmI88eVZ78oPHM+mltOsLeRRcovYajDMrDJ3OF3yBjB6eODWdTcVahHqDahDMy3giEIllOXjUP2hUHmJILY2PgcHbas35JC+iCai6hbNeWctuszQ9qpUumQyg+RBGD61gn6wtem7MzalLlCv0ABnHnt7z5/Crlw58pU8yourQhugURKVyPEsW8h6j7ap8styrBH9W1n/1BrX8Q/wBtKpv6yNF+pL/Ev40qf4CRrGpnTLQTLbS3Ds3IiRjbJ8z4D1qja1e3F5Bc3uqSi4+bW8lxHZxNiIcpxgnxOcj41W+FJ7q+uJLf5xKIIWiYxs5UACQN0z4hSPfVttdK57dku2Mva20cMiqeVcqzMxB67lvLoK1zfKaj2ls/6evbck9jbwQAIB3VduZm+zl6/jXnD9rcW0Wrtf4iku72Z4uYgkxk4U4HpRBUAkkdeVGkIMhjXBYgYGT16UydRsYdNm1KORJbaJWZpIzzZ5djg+PTFaDrQ7GPR9NisLMPJHGP7yTYn12/pU5oiYiGYYIxyqMCoVjqC32mRX0SOiSxl1WTAYD1xmg/Buv3muQ3ct4sSBOQIkYO2ck5Od+npQh1NMt5I5OzknSTnOSHO/t/rTIsr62GLa67v1WUqD7hsfeKsulHns2DdO0P3Cs+474s1DQuIHtbI23Yi2SULKhO5587hh9UeNYs9tLLBqurWoxNbLMgGMqAfuxj4Gh2lnRbHXZtU7O4trqdXEysxKnmIJPe8cjoBRi4ZuzsJIomke4Ve0CnAVSMlsAHp+TTCaXqizKLtrKaMnlkcIyNj0G+d/CpIGtW76lxVw/qen3EDQWpInRm5XIO3dBG+N80L441q60/U5rKKdo7aRFkliCgiTI5e9nqMDFT71dGjl7K4mggmaXsRgtGGkwNgfE7/fVU44tXtZjZGRo8wGRTJuXIOAoI8Nj18x08c9S2JU3kSMuyvzA55VUYVd/hmovOebmZhJn69RZN27nMVzsW2Gfb414BGWw74Hp1rliEYri3wSh7M9chOn52qSl22A0ZJB/ZA+84oC9xl1AAXGAvKBTsYnV+aI98eOdhVeFo/wBz9yf4UpUD7W6/xLf9ylWPG/p8lo4Sun0nT76eEq07xsyrJthlU4GM+JYVZ7nW5I51WW4WOE6kkYYMF5Yli5mz6FgR76y03KMO8xfl3AYkgH0FdLeIoB8MZx/SvRO+pMxnGkabxNY21lfvc3Q7Wa7maNdyeXOF9gwAfKhltqtvHwD+io5MXnZcpRlIGS+Tv06ZqkrdKz95dx9EHem/nr82eY/6Tnerz7GNR0fiDT7fhu3sfnKi4js+QjlIHME6ZO3WonyVu6aZfdqGyZ1AyMbBR+NZ6LpmZSpBJHs3q5cNa+1vbPGzSzdGUEE8o229Kee7v9JsmjFTYZPQuf5VkvysrdniuR4IpmjNnGMiIsM8z+nrV60riWzg0eNmlQMWYsHBGF8/Wu7LijRrpnMzujKvaO2WVAPj7qL3zua1J6F9LZTZ2pY975kmB12wKmySqzyomchcnwwc+NU+y40sn1YQyMsFoFZO1Yk58vZ0G/3UTTirS7lJHt5FbmJ5HSeI/aGPjVz3Ov8ADisfKcy2Nnw/I7BpBerzsMKWPUkj2ih/yuvMZbOS1uCuVKOmcqQN9x06kUa1/Vry5u7efTXWSEwFZE5yBzEkggAezx6VVuKbu71F4V1C3VF35X5sAEgZ6+oovcn0sUq/RrdQwMci8x6KfAsvXH+U+Pxoa7F0yeUe7FWrVbBzbyES27oGGcyIoXHNn6HXduvidzQe402WK0klJg5VHMeSYk488UTrkeNC8hCCO9nbujrXIPdLAFU6Eef52ok8cCxBkljWXbKiXG/pv0qMjvEoRWDRg5Chl2PtrU6lBnmH1F+H9KVTPndz++b/AMfwpUoRuuH7qz5u1hEgzzZTpnwqGbN5QFYqrHvOOhzSpURvHB0/PeaQqOoUeI9tSodGjZlAuHkLdFjQLj3n4UqVF/xSR1Fp9gpIftjgb5fA+wUUhXTo1Vo+Zcd0YJGPb8KVKuNmz3TJEyDsrtXwHcqdh2wGfHIBO49lesEIjEdtImciTnDt7wAOn59qpUeotPiW6cqBY2caRyBgUhVefbHeG58j57eFTUmvopgVkaSJW7oJwQp3/ZwdvbSpVjzv0dT4UlaCMEorBADkFvTxJFeT2kTxctxISp+qipv7hSpVrruya9PhzOdxAlsrBY2TMrBhjBb8fYKEHSbdXLKJGU/suRj7AKVKuE+Tp5urv08bTLM/SgUe8002kWLH+4X40qVXn1+s5Hn6Fsv8PH/EaVKlWvK/qyP/2Q=="/>
          <p:cNvSpPr>
            <a:spLocks noChangeAspect="1" noChangeArrowheads="1"/>
          </p:cNvSpPr>
          <p:nvPr/>
        </p:nvSpPr>
        <p:spPr bwMode="auto">
          <a:xfrm>
            <a:off x="0" y="-312738"/>
            <a:ext cx="1162050" cy="657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6" descr="http://t3.gstatic.com/images?q=tbn:ANd9GcQAbiWeHeeTjwTxs7GNaruKPr1lR3_oJfF5OcuetxZmu0cx6pHXqQ"/>
          <p:cNvPicPr>
            <a:picLocks noChangeAspect="1" noChangeArrowheads="1"/>
          </p:cNvPicPr>
          <p:nvPr/>
        </p:nvPicPr>
        <p:blipFill>
          <a:blip r:embed="rId3" cstate="print"/>
          <a:srcRect/>
          <a:stretch>
            <a:fillRect/>
          </a:stretch>
        </p:blipFill>
        <p:spPr bwMode="auto">
          <a:xfrm>
            <a:off x="6324600" y="3124200"/>
            <a:ext cx="2667000" cy="2286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90600" y="228600"/>
            <a:ext cx="7924800" cy="609600"/>
          </a:xfrm>
          <a:prstGeom prst="roundRect">
            <a:avLst>
              <a:gd name="adj" fmla="val 21667"/>
            </a:avLst>
          </a:prstGeom>
          <a:ln>
            <a:solidFill>
              <a:schemeClr val="accent6">
                <a:lumMod val="50000"/>
              </a:schemeClr>
            </a:solidFill>
          </a:ln>
        </p:spPr>
        <p:txBody>
          <a:bodyPr/>
          <a:lstStyle/>
          <a:p>
            <a:r>
              <a:rPr lang="en-US" dirty="0" smtClean="0">
                <a:solidFill>
                  <a:schemeClr val="accent6">
                    <a:lumMod val="50000"/>
                  </a:schemeClr>
                </a:solidFill>
              </a:rPr>
              <a:t>Meet the Green Communities!</a:t>
            </a:r>
          </a:p>
        </p:txBody>
      </p:sp>
      <p:sp>
        <p:nvSpPr>
          <p:cNvPr id="4" name="Slide Number Placeholder 3"/>
          <p:cNvSpPr>
            <a:spLocks noGrp="1"/>
          </p:cNvSpPr>
          <p:nvPr>
            <p:ph type="sldNum" sz="quarter" idx="10"/>
          </p:nvPr>
        </p:nvSpPr>
        <p:spPr/>
        <p:txBody>
          <a:bodyPr/>
          <a:lstStyle/>
          <a:p>
            <a:pPr>
              <a:defRPr/>
            </a:pPr>
            <a:fld id="{66C9F43C-19E2-49D7-9A35-BB6F17677754}" type="slidenum">
              <a:rPr lang="en-US" smtClean="0"/>
              <a:pPr>
                <a:defRPr/>
              </a:pPr>
              <a:t>16</a:t>
            </a:fld>
            <a:endParaRPr lang="en-US" dirty="0"/>
          </a:p>
        </p:txBody>
      </p:sp>
      <p:graphicFrame>
        <p:nvGraphicFramePr>
          <p:cNvPr id="2050" name="Object 2"/>
          <p:cNvGraphicFramePr>
            <a:graphicFrameLocks noChangeAspect="1"/>
          </p:cNvGraphicFramePr>
          <p:nvPr/>
        </p:nvGraphicFramePr>
        <p:xfrm>
          <a:off x="1143000" y="990600"/>
          <a:ext cx="7543800" cy="4800600"/>
        </p:xfrm>
        <a:graphic>
          <a:graphicData uri="http://schemas.openxmlformats.org/presentationml/2006/ole">
            <p:oleObj spid="_x0000_s2050" name="Acrobat Document" r:id="rId5" imgW="7543800" imgH="5829300" progId="AcroExch.Document.7">
              <p:embed/>
            </p:oleObj>
          </a:graphicData>
        </a:graphic>
      </p:graphicFrame>
      <p:graphicFrame>
        <p:nvGraphicFramePr>
          <p:cNvPr id="2051" name="Object 3"/>
          <p:cNvGraphicFramePr>
            <a:graphicFrameLocks noChangeAspect="1"/>
          </p:cNvGraphicFramePr>
          <p:nvPr/>
        </p:nvGraphicFramePr>
        <p:xfrm>
          <a:off x="838200" y="914400"/>
          <a:ext cx="8305800" cy="5943600"/>
        </p:xfrm>
        <a:graphic>
          <a:graphicData uri="http://schemas.openxmlformats.org/presentationml/2006/ole">
            <p:oleObj spid="_x0000_s2051" name="Acrobat Document" r:id="rId6" imgW="7543800" imgH="5829300" progId="AcroExch.Document.7">
              <p:embed/>
            </p:oleObj>
          </a:graphicData>
        </a:graphic>
      </p:graphicFrame>
    </p:spTree>
    <p:custDataLst>
      <p:tags r:id="rId2"/>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CA611E-48B7-4049-A4A4-87C8F9309A5B}" type="slidenum">
              <a:rPr lang="en-US" smtClean="0"/>
              <a:pPr>
                <a:defRPr/>
              </a:pPr>
              <a:t>17</a:t>
            </a:fld>
            <a:endParaRPr lang="en-US" dirty="0"/>
          </a:p>
        </p:txBody>
      </p:sp>
      <p:sp>
        <p:nvSpPr>
          <p:cNvPr id="5" name="Title 1"/>
          <p:cNvSpPr>
            <a:spLocks noGrp="1"/>
          </p:cNvSpPr>
          <p:nvPr>
            <p:ph type="title"/>
          </p:nvPr>
        </p:nvSpPr>
        <p:spPr>
          <a:ln>
            <a:solidFill>
              <a:srgbClr val="336600"/>
            </a:solidFill>
          </a:ln>
        </p:spPr>
        <p:txBody>
          <a:bodyPr/>
          <a:lstStyle/>
          <a:p>
            <a:r>
              <a:rPr lang="en-US" dirty="0" smtClean="0">
                <a:solidFill>
                  <a:srgbClr val="3C653C"/>
                </a:solidFill>
              </a:rPr>
              <a:t>Stretch Code Communities</a:t>
            </a:r>
            <a:endParaRPr lang="en-US" dirty="0">
              <a:solidFill>
                <a:srgbClr val="3C653C"/>
              </a:solidFill>
            </a:endParaRPr>
          </a:p>
        </p:txBody>
      </p:sp>
      <p:graphicFrame>
        <p:nvGraphicFramePr>
          <p:cNvPr id="3074" name="Object 2"/>
          <p:cNvGraphicFramePr>
            <a:graphicFrameLocks noChangeAspect="1"/>
          </p:cNvGraphicFramePr>
          <p:nvPr/>
        </p:nvGraphicFramePr>
        <p:xfrm>
          <a:off x="990600" y="990600"/>
          <a:ext cx="7924800" cy="5867400"/>
        </p:xfrm>
        <a:graphic>
          <a:graphicData uri="http://schemas.openxmlformats.org/presentationml/2006/ole">
            <p:oleObj spid="_x0000_s3074" name="Acrobat Document" r:id="rId3" imgW="7543800" imgH="5829300" progId="AcroExch.Document.7">
              <p:embed/>
            </p:oleObj>
          </a:graphicData>
        </a:graphic>
      </p:graphicFrame>
      <p:graphicFrame>
        <p:nvGraphicFramePr>
          <p:cNvPr id="3075" name="Object 3"/>
          <p:cNvGraphicFramePr>
            <a:graphicFrameLocks noChangeAspect="1"/>
          </p:cNvGraphicFramePr>
          <p:nvPr/>
        </p:nvGraphicFramePr>
        <p:xfrm>
          <a:off x="1066800" y="990600"/>
          <a:ext cx="7772400" cy="5486400"/>
        </p:xfrm>
        <a:graphic>
          <a:graphicData uri="http://schemas.openxmlformats.org/presentationml/2006/ole">
            <p:oleObj spid="_x0000_s3075" name="Acrobat Document" r:id="rId4" imgW="7543800" imgH="5829300" progId="AcroExch.Document.7">
              <p:embed/>
            </p:oleObj>
          </a:graphicData>
        </a:graphic>
      </p:graphicFrame>
      <p:graphicFrame>
        <p:nvGraphicFramePr>
          <p:cNvPr id="3076" name="Object 4"/>
          <p:cNvGraphicFramePr>
            <a:graphicFrameLocks noChangeAspect="1"/>
          </p:cNvGraphicFramePr>
          <p:nvPr/>
        </p:nvGraphicFramePr>
        <p:xfrm>
          <a:off x="990600" y="990600"/>
          <a:ext cx="7924800" cy="5600700"/>
        </p:xfrm>
        <a:graphic>
          <a:graphicData uri="http://schemas.openxmlformats.org/presentationml/2006/ole">
            <p:oleObj spid="_x0000_s3076" name="Acrobat Document" r:id="rId5" imgW="7543800" imgH="5829300" progId="AcroExch.Document.7">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1066800" y="1143000"/>
            <a:ext cx="7848600" cy="4572000"/>
          </a:xfrm>
          <a:prstGeom prst="rect">
            <a:avLst/>
          </a:prstGeom>
          <a:noFill/>
          <a:ln w="9525">
            <a:noFill/>
            <a:round/>
            <a:headEnd/>
            <a:tailEnd/>
          </a:ln>
        </p:spPr>
        <p:txBody>
          <a:bodyPr/>
          <a:lstStyle/>
          <a:p>
            <a:pPr marL="341313" indent="-341313">
              <a:lnSpc>
                <a:spcPct val="90000"/>
              </a:lnSpc>
              <a:spcBef>
                <a:spcPts val="600"/>
              </a:spcBef>
              <a:buClr>
                <a:srgbClr val="3C653C"/>
              </a:buClr>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smtClean="0">
                <a:latin typeface="+mn-lt"/>
              </a:rPr>
              <a:t>Grant </a:t>
            </a:r>
            <a:r>
              <a:rPr lang="en-US" dirty="0">
                <a:latin typeface="+mn-lt"/>
              </a:rPr>
              <a:t>allocations based on a $125K base plus a population/per capita income formula; maximum $1M</a:t>
            </a:r>
            <a:r>
              <a:rPr lang="en-US" dirty="0" smtClean="0">
                <a:latin typeface="+mn-lt"/>
              </a:rPr>
              <a:t>.</a:t>
            </a:r>
          </a:p>
          <a:p>
            <a:pPr marL="341313" indent="-341313">
              <a:lnSpc>
                <a:spcPct val="90000"/>
              </a:lnSpc>
              <a:spcBef>
                <a:spcPts val="600"/>
              </a:spcBef>
              <a:buClr>
                <a:srgbClr val="3C653C"/>
              </a:buClr>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smtClean="0">
              <a:latin typeface="+mn-lt"/>
            </a:endParaRPr>
          </a:p>
          <a:p>
            <a:pPr>
              <a:lnSpc>
                <a:spcPct val="90000"/>
              </a:lnSpc>
              <a:defRPr/>
            </a:pPr>
            <a:r>
              <a:rPr lang="en-US" sz="2000" u="sng" dirty="0" smtClean="0">
                <a:latin typeface="Arial" pitchFamily="34" charset="0"/>
              </a:rPr>
              <a:t>Town </a:t>
            </a:r>
            <a:r>
              <a:rPr lang="en-US" sz="2000" dirty="0" smtClean="0">
                <a:latin typeface="Arial" pitchFamily="34" charset="0"/>
              </a:rPr>
              <a:t>			</a:t>
            </a:r>
            <a:r>
              <a:rPr lang="en-US" sz="2000" u="sng" dirty="0" smtClean="0">
                <a:latin typeface="Arial" pitchFamily="34" charset="0"/>
                <a:cs typeface="Arial" pitchFamily="34" charset="0"/>
              </a:rPr>
              <a:t>Grant</a:t>
            </a:r>
            <a:r>
              <a:rPr lang="en-US" sz="2000" dirty="0" smtClean="0">
                <a:latin typeface="Arial" pitchFamily="34" charset="0"/>
                <a:cs typeface="Arial" pitchFamily="34" charset="0"/>
              </a:rPr>
              <a:t>			</a:t>
            </a:r>
            <a:r>
              <a:rPr lang="en-US" sz="2000" u="sng" dirty="0" smtClean="0">
                <a:latin typeface="Arial" pitchFamily="34" charset="0"/>
                <a:cs typeface="Arial" pitchFamily="34" charset="0"/>
              </a:rPr>
              <a:t>Population</a:t>
            </a:r>
            <a:endParaRPr lang="en-US" sz="2000" u="sng" dirty="0">
              <a:latin typeface="Arial" pitchFamily="34" charset="0"/>
            </a:endParaRPr>
          </a:p>
          <a:p>
            <a:pPr>
              <a:lnSpc>
                <a:spcPct val="90000"/>
              </a:lnSpc>
              <a:defRPr/>
            </a:pPr>
            <a:r>
              <a:rPr lang="en-US" sz="2000" dirty="0" smtClean="0">
                <a:latin typeface="Arial" pitchFamily="34" charset="0"/>
              </a:rPr>
              <a:t>Bridgewater		$200,800		25,185</a:t>
            </a:r>
          </a:p>
          <a:p>
            <a:pPr>
              <a:lnSpc>
                <a:spcPct val="90000"/>
              </a:lnSpc>
              <a:defRPr/>
            </a:pPr>
            <a:r>
              <a:rPr lang="en-US" sz="2000" dirty="0" smtClean="0">
                <a:latin typeface="Arial" pitchFamily="34" charset="0"/>
              </a:rPr>
              <a:t>Easton			$168,829		22,299</a:t>
            </a:r>
          </a:p>
          <a:p>
            <a:pPr>
              <a:lnSpc>
                <a:spcPct val="90000"/>
              </a:lnSpc>
              <a:defRPr/>
            </a:pPr>
            <a:r>
              <a:rPr lang="en-US" sz="2000" dirty="0" smtClean="0">
                <a:latin typeface="Arial" pitchFamily="34" charset="0"/>
              </a:rPr>
              <a:t>Hanover		$148,598		13,164</a:t>
            </a:r>
          </a:p>
          <a:p>
            <a:pPr>
              <a:lnSpc>
                <a:spcPct val="90000"/>
              </a:lnSpc>
              <a:defRPr/>
            </a:pPr>
            <a:r>
              <a:rPr lang="en-US" sz="2000" dirty="0" smtClean="0">
                <a:latin typeface="Arial" pitchFamily="34" charset="0"/>
              </a:rPr>
              <a:t>Kingston		$163,528		11,780</a:t>
            </a:r>
          </a:p>
          <a:p>
            <a:pPr>
              <a:lnSpc>
                <a:spcPct val="90000"/>
              </a:lnSpc>
              <a:defRPr/>
            </a:pPr>
            <a:r>
              <a:rPr lang="en-US" sz="2000" dirty="0" smtClean="0">
                <a:latin typeface="Arial" pitchFamily="34" charset="0"/>
              </a:rPr>
              <a:t>Lakeville		$158,275		10,602</a:t>
            </a:r>
          </a:p>
          <a:p>
            <a:pPr>
              <a:lnSpc>
                <a:spcPct val="90000"/>
              </a:lnSpc>
              <a:defRPr/>
            </a:pPr>
            <a:r>
              <a:rPr lang="en-US" sz="2000" dirty="0" smtClean="0">
                <a:latin typeface="Arial" pitchFamily="34" charset="0"/>
              </a:rPr>
              <a:t>Mashpee		$170,124		14,006</a:t>
            </a:r>
          </a:p>
          <a:p>
            <a:pPr>
              <a:lnSpc>
                <a:spcPct val="90000"/>
              </a:lnSpc>
              <a:defRPr/>
            </a:pPr>
            <a:r>
              <a:rPr lang="en-US" sz="2000" dirty="0" smtClean="0">
                <a:latin typeface="Arial" pitchFamily="34" charset="0"/>
              </a:rPr>
              <a:t>Provincetown		$143,600		  2,964</a:t>
            </a:r>
          </a:p>
          <a:p>
            <a:pPr>
              <a:lnSpc>
                <a:spcPct val="90000"/>
              </a:lnSpc>
              <a:defRPr/>
            </a:pPr>
            <a:r>
              <a:rPr lang="en-US" sz="2000" dirty="0" smtClean="0">
                <a:latin typeface="Arial" pitchFamily="34" charset="0"/>
              </a:rPr>
              <a:t>Scituate		$163,025		17,863</a:t>
            </a:r>
          </a:p>
          <a:p>
            <a:pPr>
              <a:lnSpc>
                <a:spcPct val="90000"/>
              </a:lnSpc>
              <a:defRPr/>
            </a:pPr>
            <a:r>
              <a:rPr lang="en-US" sz="2000" dirty="0" smtClean="0">
                <a:latin typeface="Arial" pitchFamily="34" charset="0"/>
              </a:rPr>
              <a:t>Tisbury			$140,925		  3,949</a:t>
            </a:r>
          </a:p>
          <a:p>
            <a:pPr>
              <a:lnSpc>
                <a:spcPct val="90000"/>
              </a:lnSpc>
              <a:defRPr/>
            </a:pPr>
            <a:r>
              <a:rPr lang="en-US" sz="2000" dirty="0" smtClean="0">
                <a:latin typeface="Arial" pitchFamily="34" charset="0"/>
              </a:rPr>
              <a:t>Truro			$141,200		  2,003</a:t>
            </a:r>
          </a:p>
          <a:p>
            <a:pPr>
              <a:lnSpc>
                <a:spcPct val="90000"/>
              </a:lnSpc>
              <a:defRPr/>
            </a:pPr>
            <a:r>
              <a:rPr lang="en-US" sz="2000" dirty="0" smtClean="0">
                <a:latin typeface="Arial" pitchFamily="34" charset="0"/>
              </a:rPr>
              <a:t>West Tisbury		$143,250		  2,740</a:t>
            </a:r>
          </a:p>
          <a:p>
            <a:pPr>
              <a:lnSpc>
                <a:spcPct val="90000"/>
              </a:lnSpc>
              <a:defRPr/>
            </a:pPr>
            <a:endParaRPr lang="en-US" sz="2000" dirty="0" smtClean="0">
              <a:latin typeface="Arial" pitchFamily="34" charset="0"/>
            </a:endParaRPr>
          </a:p>
          <a:p>
            <a:pPr marL="341313" indent="-341313">
              <a:lnSpc>
                <a:spcPct val="90000"/>
              </a:lnSpc>
              <a:spcBef>
                <a:spcPts val="600"/>
              </a:spcBef>
              <a:buClr>
                <a:srgbClr val="3C653C"/>
              </a:buClr>
              <a:buSzPct val="7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mn-lt"/>
            </a:endParaRPr>
          </a:p>
          <a:p>
            <a:pPr marL="341313" indent="-341313">
              <a:lnSpc>
                <a:spcPct val="90000"/>
              </a:lnSpc>
              <a:spcBef>
                <a:spcPts val="600"/>
              </a:spcBef>
              <a:buClr>
                <a:srgbClr val="3C653C"/>
              </a:buClr>
              <a:buSzPct val="7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000" dirty="0">
              <a:solidFill>
                <a:srgbClr val="3C653C"/>
              </a:solidFill>
              <a:latin typeface="+mn-lt"/>
            </a:endParaRPr>
          </a:p>
          <a:p>
            <a:pPr marL="341313" indent="-341313">
              <a:lnSpc>
                <a:spcPct val="90000"/>
              </a:lnSpc>
              <a:spcBef>
                <a:spcPts val="600"/>
              </a:spcBef>
              <a:buClr>
                <a:srgbClr val="3C653C"/>
              </a:buClr>
              <a:buSzPct val="75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Calibri" pitchFamily="34" charset="0"/>
            </a:endParaRPr>
          </a:p>
          <a:p>
            <a:pPr marL="341313" indent="-341313">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Arial" charset="0"/>
            </a:endParaRPr>
          </a:p>
          <a:p>
            <a:pPr marL="341313" indent="-341313">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Arial" charset="0"/>
            </a:endParaRPr>
          </a:p>
        </p:txBody>
      </p:sp>
      <p:sp>
        <p:nvSpPr>
          <p:cNvPr id="38915" name="Text Box 2"/>
          <p:cNvSpPr txBox="1">
            <a:spLocks noChangeArrowheads="1"/>
          </p:cNvSpPr>
          <p:nvPr/>
        </p:nvSpPr>
        <p:spPr bwMode="auto">
          <a:xfrm>
            <a:off x="949325" y="228600"/>
            <a:ext cx="8008938" cy="838200"/>
          </a:xfrm>
          <a:prstGeom prst="roundRect">
            <a:avLst/>
          </a:prstGeom>
          <a:ln>
            <a:solidFill>
              <a:srgbClr val="3C653C"/>
            </a:solidFill>
            <a:headEnd/>
            <a:tailEnd/>
          </a:ln>
        </p:spPr>
        <p:style>
          <a:lnRef idx="2">
            <a:schemeClr val="dk1"/>
          </a:lnRef>
          <a:fillRef idx="1">
            <a:schemeClr val="lt1"/>
          </a:fillRef>
          <a:effectRef idx="0">
            <a:schemeClr val="dk1"/>
          </a:effectRef>
          <a:fontRef idx="minor">
            <a:schemeClr val="dk1"/>
          </a:fontRef>
        </p:style>
        <p:txBody>
          <a:bodyPr anchor="b"/>
          <a:lstStyle/>
          <a:p>
            <a:pPr algn="ctr">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dirty="0">
                <a:solidFill>
                  <a:srgbClr val="000099"/>
                </a:solidFill>
                <a:latin typeface="Arial" charset="0"/>
              </a:rPr>
              <a:t> </a:t>
            </a:r>
            <a:r>
              <a:rPr lang="en-US" sz="2800" b="1" dirty="0">
                <a:solidFill>
                  <a:srgbClr val="3C653C"/>
                </a:solidFill>
                <a:latin typeface="Arial" charset="0"/>
              </a:rPr>
              <a:t>Green Communities Designation and Grant Program </a:t>
            </a:r>
            <a:r>
              <a:rPr lang="en-US" sz="2800" b="1" dirty="0" smtClean="0">
                <a:solidFill>
                  <a:srgbClr val="3C653C"/>
                </a:solidFill>
                <a:latin typeface="Arial" charset="0"/>
              </a:rPr>
              <a:t>– 103 Green Communities</a:t>
            </a:r>
            <a:endParaRPr lang="en-US" sz="2800" b="1" dirty="0">
              <a:solidFill>
                <a:srgbClr val="3C653C"/>
              </a:solidFill>
              <a:latin typeface="Arial" charset="0"/>
            </a:endParaRPr>
          </a:p>
        </p:txBody>
      </p:sp>
      <p:sp>
        <p:nvSpPr>
          <p:cNvPr id="38916" name="Text Box 3"/>
          <p:cNvSpPr txBox="1">
            <a:spLocks noChangeArrowheads="1"/>
          </p:cNvSpPr>
          <p:nvPr/>
        </p:nvSpPr>
        <p:spPr bwMode="auto">
          <a:xfrm>
            <a:off x="84138" y="6242050"/>
            <a:ext cx="587375" cy="488950"/>
          </a:xfrm>
          <a:prstGeom prst="rect">
            <a:avLst/>
          </a:prstGeom>
          <a:noFill/>
          <a:ln w="9525">
            <a:noFill/>
            <a:round/>
            <a:headEnd/>
            <a:tailEnd/>
          </a:ln>
        </p:spPr>
        <p:txBody>
          <a:bodyPr lIns="90000" tIns="46800" rIns="90000" bIns="46800" anchor="b"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1C2B61A-5EB6-4C84-A9B7-681770812A1A}" type="slidenum">
              <a:rPr lang="en-US" sz="1600" b="1">
                <a:solidFill>
                  <a:srgbClr val="FFFFFF"/>
                </a:solidFill>
                <a:latin typeface="Arial" charset="0"/>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18</a:t>
            </a:fld>
            <a:endParaRPr lang="en-US" sz="1600" b="1">
              <a:solidFill>
                <a:srgbClr val="FFFFFF"/>
              </a:solidFill>
              <a:latin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1066800" y="1143000"/>
            <a:ext cx="7848600" cy="4572000"/>
          </a:xfrm>
          <a:prstGeom prst="rect">
            <a:avLst/>
          </a:prstGeom>
          <a:noFill/>
          <a:ln w="9525">
            <a:noFill/>
            <a:round/>
            <a:headEnd/>
            <a:tailEnd/>
          </a:ln>
        </p:spPr>
        <p:txBody>
          <a:bodyPr/>
          <a:lstStyle/>
          <a:p>
            <a:pPr marL="341313" indent="-341313">
              <a:lnSpc>
                <a:spcPct val="90000"/>
              </a:lnSpc>
              <a:spcBef>
                <a:spcPts val="600"/>
              </a:spcBef>
              <a:buClr>
                <a:srgbClr val="3C653C"/>
              </a:buClr>
              <a:buSzPct val="7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mn-lt"/>
            </a:endParaRPr>
          </a:p>
          <a:p>
            <a:pPr marL="341313" indent="-341313">
              <a:lnSpc>
                <a:spcPct val="90000"/>
              </a:lnSpc>
              <a:spcBef>
                <a:spcPts val="600"/>
              </a:spcBef>
              <a:buClr>
                <a:srgbClr val="3C653C"/>
              </a:buClr>
              <a:buSzPct val="7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000" dirty="0">
              <a:solidFill>
                <a:srgbClr val="3C653C"/>
              </a:solidFill>
              <a:latin typeface="+mn-lt"/>
            </a:endParaRPr>
          </a:p>
          <a:p>
            <a:pPr marL="341313" indent="-341313">
              <a:lnSpc>
                <a:spcPct val="90000"/>
              </a:lnSpc>
              <a:spcBef>
                <a:spcPts val="600"/>
              </a:spcBef>
              <a:buClr>
                <a:srgbClr val="3C653C"/>
              </a:buClr>
              <a:buSzPct val="75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Calibri" pitchFamily="34" charset="0"/>
            </a:endParaRPr>
          </a:p>
          <a:p>
            <a:pPr marL="341313" indent="-341313">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Arial" charset="0"/>
            </a:endParaRPr>
          </a:p>
          <a:p>
            <a:pPr marL="341313" indent="-341313">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Arial" charset="0"/>
            </a:endParaRPr>
          </a:p>
        </p:txBody>
      </p:sp>
      <p:sp>
        <p:nvSpPr>
          <p:cNvPr id="38915" name="Text Box 2"/>
          <p:cNvSpPr txBox="1">
            <a:spLocks noChangeArrowheads="1"/>
          </p:cNvSpPr>
          <p:nvPr/>
        </p:nvSpPr>
        <p:spPr bwMode="auto">
          <a:xfrm>
            <a:off x="949325" y="228600"/>
            <a:ext cx="8008938" cy="838200"/>
          </a:xfrm>
          <a:prstGeom prst="roundRect">
            <a:avLst/>
          </a:prstGeom>
          <a:ln>
            <a:solidFill>
              <a:srgbClr val="3C653C"/>
            </a:solidFill>
            <a:headEnd/>
            <a:tailEnd/>
          </a:ln>
        </p:spPr>
        <p:style>
          <a:lnRef idx="2">
            <a:schemeClr val="dk1"/>
          </a:lnRef>
          <a:fillRef idx="1">
            <a:schemeClr val="lt1"/>
          </a:fillRef>
          <a:effectRef idx="0">
            <a:schemeClr val="dk1"/>
          </a:effectRef>
          <a:fontRef idx="minor">
            <a:schemeClr val="dk1"/>
          </a:fontRef>
        </p:style>
        <p:txBody>
          <a:bodyPr anchor="b"/>
          <a:lstStyle/>
          <a:p>
            <a:pPr algn="ctr">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dirty="0">
                <a:solidFill>
                  <a:srgbClr val="000099"/>
                </a:solidFill>
                <a:latin typeface="Arial" charset="0"/>
              </a:rPr>
              <a:t> </a:t>
            </a:r>
            <a:r>
              <a:rPr lang="en-US" sz="2800" b="1" dirty="0">
                <a:solidFill>
                  <a:srgbClr val="3C653C"/>
                </a:solidFill>
                <a:latin typeface="Arial" charset="0"/>
              </a:rPr>
              <a:t>Green Communities Designation and Grant Program </a:t>
            </a:r>
            <a:r>
              <a:rPr lang="en-US" sz="2800" b="1" dirty="0" smtClean="0">
                <a:solidFill>
                  <a:srgbClr val="3C653C"/>
                </a:solidFill>
                <a:latin typeface="Arial" charset="0"/>
              </a:rPr>
              <a:t>– Hanover</a:t>
            </a:r>
            <a:endParaRPr lang="en-US" sz="2800" b="1" dirty="0">
              <a:solidFill>
                <a:srgbClr val="3C653C"/>
              </a:solidFill>
              <a:latin typeface="Arial" charset="0"/>
            </a:endParaRPr>
          </a:p>
        </p:txBody>
      </p:sp>
      <p:sp>
        <p:nvSpPr>
          <p:cNvPr id="38916" name="Text Box 3"/>
          <p:cNvSpPr txBox="1">
            <a:spLocks noChangeArrowheads="1"/>
          </p:cNvSpPr>
          <p:nvPr/>
        </p:nvSpPr>
        <p:spPr bwMode="auto">
          <a:xfrm>
            <a:off x="84138" y="6242050"/>
            <a:ext cx="587375" cy="488950"/>
          </a:xfrm>
          <a:prstGeom prst="rect">
            <a:avLst/>
          </a:prstGeom>
          <a:noFill/>
          <a:ln w="9525">
            <a:noFill/>
            <a:round/>
            <a:headEnd/>
            <a:tailEnd/>
          </a:ln>
        </p:spPr>
        <p:txBody>
          <a:bodyPr lIns="90000" tIns="46800" rIns="90000" bIns="46800" anchor="b"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1C2B61A-5EB6-4C84-A9B7-681770812A1A}" type="slidenum">
              <a:rPr lang="en-US" sz="1600" b="1">
                <a:solidFill>
                  <a:srgbClr val="FFFFFF"/>
                </a:solidFill>
                <a:latin typeface="Arial" charset="0"/>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19</a:t>
            </a:fld>
            <a:endParaRPr lang="en-US" sz="1600" b="1">
              <a:solidFill>
                <a:srgbClr val="FFFFFF"/>
              </a:solidFill>
              <a:latin typeface="Arial" charset="0"/>
            </a:endParaRPr>
          </a:p>
        </p:txBody>
      </p:sp>
      <p:sp>
        <p:nvSpPr>
          <p:cNvPr id="5" name="Rectangle 4"/>
          <p:cNvSpPr/>
          <p:nvPr/>
        </p:nvSpPr>
        <p:spPr>
          <a:xfrm>
            <a:off x="914400" y="1371600"/>
            <a:ext cx="8077200" cy="3785652"/>
          </a:xfrm>
          <a:prstGeom prst="rect">
            <a:avLst/>
          </a:prstGeom>
        </p:spPr>
        <p:txBody>
          <a:bodyPr wrap="square">
            <a:spAutoFit/>
          </a:bodyPr>
          <a:lstStyle/>
          <a:p>
            <a:pPr lvl="0"/>
            <a:r>
              <a:rPr lang="en-US" sz="2000" u="sng" dirty="0" smtClean="0">
                <a:latin typeface="+mn-lt"/>
              </a:rPr>
              <a:t>Hanover - $148,598</a:t>
            </a:r>
          </a:p>
          <a:p>
            <a:pPr marL="914400" lvl="1" indent="-457200">
              <a:buFont typeface="+mj-lt"/>
              <a:buAutoNum type="arabicPeriod"/>
            </a:pPr>
            <a:r>
              <a:rPr lang="en-US" sz="2000" dirty="0" smtClean="0">
                <a:latin typeface="+mn-lt"/>
              </a:rPr>
              <a:t>Incremental Cost Increase to purchase a Chevrolet Tahoe Hybrid Police Department vehicle – Cost increase to purchase a hybrid vehicle, total vehicle cost was $57,438, amount GC Grant paid = $24,600.</a:t>
            </a:r>
          </a:p>
          <a:p>
            <a:pPr marL="914400" lvl="1" indent="-457200">
              <a:buFont typeface="+mj-lt"/>
              <a:buAutoNum type="arabicPeriod"/>
            </a:pPr>
            <a:r>
              <a:rPr lang="en-US" sz="2000" dirty="0" smtClean="0">
                <a:latin typeface="+mn-lt"/>
              </a:rPr>
              <a:t>Replace Steam Traps at Sylvester and </a:t>
            </a:r>
            <a:r>
              <a:rPr lang="en-US" sz="2000" dirty="0" err="1" smtClean="0">
                <a:latin typeface="+mn-lt"/>
              </a:rPr>
              <a:t>Salmond</a:t>
            </a:r>
            <a:r>
              <a:rPr lang="en-US" sz="2000" dirty="0" smtClean="0">
                <a:latin typeface="+mn-lt"/>
              </a:rPr>
              <a:t> Schools – Installation of new steam traps in school heating systems to improve system efficiency, $20,000.</a:t>
            </a:r>
          </a:p>
          <a:p>
            <a:pPr marL="914400" lvl="1" indent="-457200">
              <a:buFont typeface="+mj-lt"/>
              <a:buAutoNum type="arabicPeriod"/>
            </a:pPr>
            <a:r>
              <a:rPr lang="en-US" sz="2000" dirty="0" smtClean="0">
                <a:latin typeface="+mn-lt"/>
              </a:rPr>
              <a:t>Replace Town Hall Boiler – Upgrade to more efficient boiler at Town Hall, $30,000.</a:t>
            </a:r>
          </a:p>
          <a:p>
            <a:pPr marL="914400" lvl="1" indent="-457200">
              <a:buFont typeface="+mj-lt"/>
              <a:buAutoNum type="arabicPeriod"/>
            </a:pPr>
            <a:r>
              <a:rPr lang="en-US" sz="2000" dirty="0" smtClean="0">
                <a:latin typeface="+mn-lt"/>
              </a:rPr>
              <a:t>Replace Fire Station HQ Doors – Install new energy efficient rollup doors for fire engine bays at FD, $40,000.</a:t>
            </a:r>
            <a:endParaRPr lang="en-US" sz="2000" dirty="0">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defRPr/>
            </a:pPr>
            <a:r>
              <a:rPr lang="en-US" sz="4000" b="1" dirty="0" smtClean="0">
                <a:solidFill>
                  <a:schemeClr val="accent6">
                    <a:lumMod val="50000"/>
                  </a:schemeClr>
                </a:solidFill>
              </a:rPr>
              <a:t>Cleaner energy is part of our future</a:t>
            </a:r>
          </a:p>
          <a:p>
            <a:pPr>
              <a:buNone/>
              <a:defRPr/>
            </a:pPr>
            <a:r>
              <a:rPr lang="en-US" sz="2400" dirty="0" smtClean="0">
                <a:solidFill>
                  <a:schemeClr val="accent6">
                    <a:lumMod val="50000"/>
                  </a:schemeClr>
                </a:solidFill>
              </a:rPr>
              <a:t>	Priorities of the Patrick Administration </a:t>
            </a:r>
          </a:p>
          <a:p>
            <a:pPr>
              <a:buNone/>
              <a:defRPr/>
            </a:pPr>
            <a:r>
              <a:rPr lang="en-US" sz="2400" dirty="0" smtClean="0">
                <a:solidFill>
                  <a:schemeClr val="accent6">
                    <a:lumMod val="50000"/>
                  </a:schemeClr>
                </a:solidFill>
              </a:rPr>
              <a:t>	 ● 	</a:t>
            </a:r>
            <a:r>
              <a:rPr lang="en-US" sz="2400" b="1" dirty="0" smtClean="0">
                <a:solidFill>
                  <a:schemeClr val="accent6">
                    <a:lumMod val="50000"/>
                  </a:schemeClr>
                </a:solidFill>
              </a:rPr>
              <a:t>Green Communities Act</a:t>
            </a:r>
          </a:p>
          <a:p>
            <a:pPr>
              <a:buNone/>
              <a:defRPr/>
            </a:pPr>
            <a:r>
              <a:rPr lang="en-US" sz="2400" dirty="0" smtClean="0">
                <a:solidFill>
                  <a:schemeClr val="accent6">
                    <a:lumMod val="50000"/>
                  </a:schemeClr>
                </a:solidFill>
              </a:rPr>
              <a:t>	 ● 	</a:t>
            </a:r>
            <a:r>
              <a:rPr lang="en-US" sz="2400" b="1" dirty="0" smtClean="0">
                <a:solidFill>
                  <a:schemeClr val="accent6">
                    <a:lumMod val="50000"/>
                  </a:schemeClr>
                </a:solidFill>
              </a:rPr>
              <a:t>Global Warming Solutions Act</a:t>
            </a:r>
          </a:p>
          <a:p>
            <a:pPr>
              <a:buNone/>
              <a:defRPr/>
            </a:pPr>
            <a:r>
              <a:rPr lang="en-US" sz="2400" dirty="0" smtClean="0">
                <a:solidFill>
                  <a:schemeClr val="accent6">
                    <a:lumMod val="50000"/>
                  </a:schemeClr>
                </a:solidFill>
              </a:rPr>
              <a:t>	 ● 	</a:t>
            </a:r>
            <a:r>
              <a:rPr lang="en-US" sz="2400" b="1" dirty="0" smtClean="0">
                <a:solidFill>
                  <a:schemeClr val="accent6">
                    <a:lumMod val="50000"/>
                  </a:schemeClr>
                </a:solidFill>
              </a:rPr>
              <a:t>Green Jobs Act</a:t>
            </a:r>
            <a:endParaRPr lang="en-US" sz="2400" dirty="0" smtClean="0">
              <a:solidFill>
                <a:schemeClr val="accent6">
                  <a:lumMod val="50000"/>
                </a:schemeClr>
              </a:solidFill>
            </a:endParaRPr>
          </a:p>
          <a:p>
            <a:pPr>
              <a:buNone/>
              <a:defRPr/>
            </a:pPr>
            <a:r>
              <a:rPr lang="en-US" sz="2400" dirty="0" smtClean="0">
                <a:solidFill>
                  <a:schemeClr val="accent6">
                    <a:lumMod val="50000"/>
                  </a:schemeClr>
                </a:solidFill>
              </a:rPr>
              <a:t>	The landmark Green Communities Act provides a strong foundation focusing on energy efficiency, investment in </a:t>
            </a:r>
            <a:r>
              <a:rPr lang="en-US" sz="2400" dirty="0" err="1" smtClean="0">
                <a:solidFill>
                  <a:schemeClr val="accent6">
                    <a:lumMod val="50000"/>
                  </a:schemeClr>
                </a:solidFill>
              </a:rPr>
              <a:t>renewables</a:t>
            </a:r>
            <a:r>
              <a:rPr lang="en-US" sz="2400" dirty="0" smtClean="0">
                <a:solidFill>
                  <a:schemeClr val="accent6">
                    <a:lumMod val="50000"/>
                  </a:schemeClr>
                </a:solidFill>
              </a:rPr>
              <a:t> and the creation of  the </a:t>
            </a:r>
            <a:r>
              <a:rPr lang="en-US" sz="2400" b="1" u="sng" dirty="0" smtClean="0">
                <a:solidFill>
                  <a:schemeClr val="accent6">
                    <a:lumMod val="50000"/>
                  </a:schemeClr>
                </a:solidFill>
              </a:rPr>
              <a:t>Green Communities Division</a:t>
            </a:r>
            <a:r>
              <a:rPr lang="en-US" sz="2400" dirty="0" smtClean="0">
                <a:solidFill>
                  <a:schemeClr val="accent6">
                    <a:lumMod val="50000"/>
                  </a:schemeClr>
                </a:solidFill>
              </a:rPr>
              <a:t>.</a:t>
            </a:r>
          </a:p>
          <a:p>
            <a:endParaRPr lang="en-US" dirty="0"/>
          </a:p>
        </p:txBody>
      </p:sp>
      <p:sp>
        <p:nvSpPr>
          <p:cNvPr id="4" name="Slide Number Placeholder 3"/>
          <p:cNvSpPr>
            <a:spLocks noGrp="1"/>
          </p:cNvSpPr>
          <p:nvPr>
            <p:ph type="sldNum" sz="quarter" idx="10"/>
          </p:nvPr>
        </p:nvSpPr>
        <p:spPr/>
        <p:txBody>
          <a:bodyPr/>
          <a:lstStyle/>
          <a:p>
            <a:pPr>
              <a:defRPr/>
            </a:pPr>
            <a:fld id="{37CA611E-48B7-4049-A4A4-87C8F9309A5B}" type="slidenum">
              <a:rPr lang="en-US" smtClean="0"/>
              <a:pPr>
                <a:defRPr/>
              </a:pPr>
              <a:t>2</a:t>
            </a:fld>
            <a:endParaRPr lang="en-US" dirty="0"/>
          </a:p>
        </p:txBody>
      </p:sp>
      <p:sp>
        <p:nvSpPr>
          <p:cNvPr id="6" name="Title 1"/>
          <p:cNvSpPr>
            <a:spLocks noGrp="1"/>
          </p:cNvSpPr>
          <p:nvPr>
            <p:ph type="title"/>
          </p:nvPr>
        </p:nvSpPr>
        <p:spPr>
          <a:ln>
            <a:solidFill>
              <a:schemeClr val="accent6">
                <a:lumMod val="75000"/>
              </a:schemeClr>
            </a:solidFill>
          </a:ln>
        </p:spPr>
        <p:txBody>
          <a:bodyPr/>
          <a:lstStyle/>
          <a:p>
            <a:pPr>
              <a:defRPr/>
            </a:pPr>
            <a:r>
              <a:rPr lang="en-US" dirty="0" smtClean="0">
                <a:solidFill>
                  <a:schemeClr val="accent6">
                    <a:lumMod val="50000"/>
                  </a:schemeClr>
                </a:solidFill>
                <a:latin typeface="+mn-lt"/>
              </a:rPr>
              <a:t>Massachusetts</a:t>
            </a:r>
            <a:endParaRPr lang="en-US" dirty="0">
              <a:solidFill>
                <a:schemeClr val="accent6">
                  <a:lumMod val="50000"/>
                </a:schemeClr>
              </a:solidFill>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1066800" y="1143000"/>
            <a:ext cx="7848600" cy="4572000"/>
          </a:xfrm>
          <a:prstGeom prst="rect">
            <a:avLst/>
          </a:prstGeom>
          <a:noFill/>
          <a:ln w="9525">
            <a:noFill/>
            <a:round/>
            <a:headEnd/>
            <a:tailEnd/>
          </a:ln>
        </p:spPr>
        <p:txBody>
          <a:bodyPr/>
          <a:lstStyle/>
          <a:p>
            <a:pPr marL="341313" indent="-341313">
              <a:lnSpc>
                <a:spcPct val="90000"/>
              </a:lnSpc>
              <a:spcBef>
                <a:spcPts val="600"/>
              </a:spcBef>
              <a:buClr>
                <a:srgbClr val="3C653C"/>
              </a:buClr>
              <a:buSzPct val="7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mn-lt"/>
            </a:endParaRPr>
          </a:p>
          <a:p>
            <a:pPr marL="341313" indent="-341313">
              <a:lnSpc>
                <a:spcPct val="90000"/>
              </a:lnSpc>
              <a:spcBef>
                <a:spcPts val="600"/>
              </a:spcBef>
              <a:buClr>
                <a:srgbClr val="3C653C"/>
              </a:buClr>
              <a:buSzPct val="7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000" dirty="0">
              <a:solidFill>
                <a:srgbClr val="3C653C"/>
              </a:solidFill>
              <a:latin typeface="+mn-lt"/>
            </a:endParaRPr>
          </a:p>
          <a:p>
            <a:pPr marL="341313" indent="-341313">
              <a:lnSpc>
                <a:spcPct val="90000"/>
              </a:lnSpc>
              <a:spcBef>
                <a:spcPts val="600"/>
              </a:spcBef>
              <a:buClr>
                <a:srgbClr val="3C653C"/>
              </a:buClr>
              <a:buSzPct val="75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Calibri" pitchFamily="34" charset="0"/>
            </a:endParaRPr>
          </a:p>
          <a:p>
            <a:pPr marL="341313" indent="-341313">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Arial" charset="0"/>
            </a:endParaRPr>
          </a:p>
          <a:p>
            <a:pPr marL="341313" indent="-341313">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Arial" charset="0"/>
            </a:endParaRPr>
          </a:p>
        </p:txBody>
      </p:sp>
      <p:sp>
        <p:nvSpPr>
          <p:cNvPr id="38915" name="Text Box 2"/>
          <p:cNvSpPr txBox="1">
            <a:spLocks noChangeArrowheads="1"/>
          </p:cNvSpPr>
          <p:nvPr/>
        </p:nvSpPr>
        <p:spPr bwMode="auto">
          <a:xfrm>
            <a:off x="949325" y="228600"/>
            <a:ext cx="8008938" cy="838200"/>
          </a:xfrm>
          <a:prstGeom prst="roundRect">
            <a:avLst/>
          </a:prstGeom>
          <a:ln>
            <a:solidFill>
              <a:srgbClr val="3C653C"/>
            </a:solidFill>
            <a:headEnd/>
            <a:tailEnd/>
          </a:ln>
        </p:spPr>
        <p:style>
          <a:lnRef idx="2">
            <a:schemeClr val="dk1"/>
          </a:lnRef>
          <a:fillRef idx="1">
            <a:schemeClr val="lt1"/>
          </a:fillRef>
          <a:effectRef idx="0">
            <a:schemeClr val="dk1"/>
          </a:effectRef>
          <a:fontRef idx="minor">
            <a:schemeClr val="dk1"/>
          </a:fontRef>
        </p:style>
        <p:txBody>
          <a:bodyPr anchor="b"/>
          <a:lstStyle/>
          <a:p>
            <a:pPr algn="ctr">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dirty="0">
                <a:solidFill>
                  <a:srgbClr val="000099"/>
                </a:solidFill>
                <a:latin typeface="Arial" charset="0"/>
              </a:rPr>
              <a:t> </a:t>
            </a:r>
            <a:r>
              <a:rPr lang="en-US" sz="2800" b="1" dirty="0">
                <a:solidFill>
                  <a:srgbClr val="3C653C"/>
                </a:solidFill>
                <a:latin typeface="Arial" charset="0"/>
              </a:rPr>
              <a:t>Green Communities Designation and Grant Program </a:t>
            </a:r>
            <a:r>
              <a:rPr lang="en-US" sz="2800" b="1" dirty="0" smtClean="0">
                <a:solidFill>
                  <a:srgbClr val="3C653C"/>
                </a:solidFill>
                <a:latin typeface="Arial" charset="0"/>
              </a:rPr>
              <a:t>– Kingston</a:t>
            </a:r>
            <a:endParaRPr lang="en-US" sz="2800" b="1" dirty="0">
              <a:solidFill>
                <a:srgbClr val="3C653C"/>
              </a:solidFill>
              <a:latin typeface="Arial" charset="0"/>
            </a:endParaRPr>
          </a:p>
        </p:txBody>
      </p:sp>
      <p:sp>
        <p:nvSpPr>
          <p:cNvPr id="38916" name="Text Box 3"/>
          <p:cNvSpPr txBox="1">
            <a:spLocks noChangeArrowheads="1"/>
          </p:cNvSpPr>
          <p:nvPr/>
        </p:nvSpPr>
        <p:spPr bwMode="auto">
          <a:xfrm>
            <a:off x="84138" y="6242050"/>
            <a:ext cx="587375" cy="488950"/>
          </a:xfrm>
          <a:prstGeom prst="rect">
            <a:avLst/>
          </a:prstGeom>
          <a:noFill/>
          <a:ln w="9525">
            <a:noFill/>
            <a:round/>
            <a:headEnd/>
            <a:tailEnd/>
          </a:ln>
        </p:spPr>
        <p:txBody>
          <a:bodyPr lIns="90000" tIns="46800" rIns="90000" bIns="46800" anchor="b"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1C2B61A-5EB6-4C84-A9B7-681770812A1A}" type="slidenum">
              <a:rPr lang="en-US" sz="1600" b="1">
                <a:solidFill>
                  <a:srgbClr val="FFFFFF"/>
                </a:solidFill>
                <a:latin typeface="Arial" charset="0"/>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20</a:t>
            </a:fld>
            <a:endParaRPr lang="en-US" sz="1600" b="1">
              <a:solidFill>
                <a:srgbClr val="FFFFFF"/>
              </a:solidFill>
              <a:latin typeface="Arial" charset="0"/>
            </a:endParaRPr>
          </a:p>
        </p:txBody>
      </p:sp>
      <p:sp>
        <p:nvSpPr>
          <p:cNvPr id="5" name="Rectangle 4"/>
          <p:cNvSpPr/>
          <p:nvPr/>
        </p:nvSpPr>
        <p:spPr>
          <a:xfrm>
            <a:off x="914400" y="1143000"/>
            <a:ext cx="8077200" cy="5078313"/>
          </a:xfrm>
          <a:prstGeom prst="rect">
            <a:avLst/>
          </a:prstGeom>
        </p:spPr>
        <p:txBody>
          <a:bodyPr wrap="square">
            <a:spAutoFit/>
          </a:bodyPr>
          <a:lstStyle/>
          <a:p>
            <a:pPr lvl="0"/>
            <a:r>
              <a:rPr lang="en-US" sz="2000" u="sng" dirty="0" smtClean="0">
                <a:latin typeface="+mn-lt"/>
              </a:rPr>
              <a:t>Kingston – $163,528</a:t>
            </a:r>
          </a:p>
          <a:p>
            <a:pPr marL="800100" lvl="1" indent="-342900">
              <a:buFont typeface="+mj-lt"/>
              <a:buAutoNum type="arabicPeriod"/>
            </a:pPr>
            <a:r>
              <a:rPr lang="en-US" sz="1800" dirty="0" smtClean="0">
                <a:latin typeface="+mn-lt"/>
              </a:rPr>
              <a:t>Kingston Library - GC Grant = $47,920, </a:t>
            </a:r>
            <a:r>
              <a:rPr lang="en-US" sz="1800" dirty="0" err="1" smtClean="0">
                <a:latin typeface="+mn-lt"/>
              </a:rPr>
              <a:t>NStar</a:t>
            </a:r>
            <a:r>
              <a:rPr lang="en-US" sz="1800" dirty="0" smtClean="0">
                <a:latin typeface="+mn-lt"/>
              </a:rPr>
              <a:t> Incentives = $11,077.</a:t>
            </a:r>
          </a:p>
          <a:p>
            <a:pPr marL="1314450" lvl="2" indent="-400050">
              <a:buFont typeface="+mj-lt"/>
              <a:buAutoNum type="romanLcPeriod"/>
            </a:pPr>
            <a:r>
              <a:rPr lang="en-US" sz="1600" dirty="0" smtClean="0">
                <a:latin typeface="+mn-lt"/>
              </a:rPr>
              <a:t>Installation of a new High Efficiency Condensing Boiler</a:t>
            </a:r>
          </a:p>
          <a:p>
            <a:pPr marL="1314450" lvl="2" indent="-400050">
              <a:buFont typeface="+mj-lt"/>
              <a:buAutoNum type="romanLcPeriod"/>
            </a:pPr>
            <a:r>
              <a:rPr lang="en-US" sz="1600" dirty="0" smtClean="0">
                <a:latin typeface="+mn-lt"/>
              </a:rPr>
              <a:t>Installation of CO2 sensors and motion sensors for fresh air controls/demand control ventilation</a:t>
            </a:r>
          </a:p>
          <a:p>
            <a:pPr marL="1314450" lvl="2" indent="-400050">
              <a:buFont typeface="+mj-lt"/>
              <a:buAutoNum type="romanLcPeriod"/>
            </a:pPr>
            <a:r>
              <a:rPr lang="en-US" sz="1600" dirty="0" smtClean="0">
                <a:latin typeface="+mn-lt"/>
              </a:rPr>
              <a:t>Installation of a new Honeywell HVAC Control System and Reprogram existing HVAC Units</a:t>
            </a:r>
          </a:p>
          <a:p>
            <a:pPr marL="800100" lvl="1" indent="-342900">
              <a:buFont typeface="+mj-lt"/>
              <a:buAutoNum type="arabicPeriod"/>
            </a:pPr>
            <a:r>
              <a:rPr lang="en-US" sz="1800" dirty="0" smtClean="0">
                <a:latin typeface="+mn-lt"/>
              </a:rPr>
              <a:t>Kingston Elementary School - GC Grant = $67,376, </a:t>
            </a:r>
            <a:r>
              <a:rPr lang="en-US" sz="1800" dirty="0" err="1" smtClean="0">
                <a:latin typeface="+mn-lt"/>
              </a:rPr>
              <a:t>NStar</a:t>
            </a:r>
            <a:r>
              <a:rPr lang="en-US" sz="1800" dirty="0" smtClean="0">
                <a:latin typeface="+mn-lt"/>
              </a:rPr>
              <a:t> Incentives = $74,449.</a:t>
            </a:r>
          </a:p>
          <a:p>
            <a:pPr marL="1314450" lvl="2" indent="-400050">
              <a:buFont typeface="+mj-lt"/>
              <a:buAutoNum type="romanLcPeriod"/>
            </a:pPr>
            <a:r>
              <a:rPr lang="en-US" sz="1600" dirty="0" smtClean="0">
                <a:latin typeface="+mn-lt"/>
              </a:rPr>
              <a:t>Installation of Kitchen Hood Exhaust Controls</a:t>
            </a:r>
          </a:p>
          <a:p>
            <a:pPr marL="1314450" lvl="2" indent="-400050">
              <a:buFont typeface="+mj-lt"/>
              <a:buAutoNum type="romanLcPeriod"/>
            </a:pPr>
            <a:r>
              <a:rPr lang="en-US" sz="1600" dirty="0" smtClean="0">
                <a:latin typeface="+mn-lt"/>
              </a:rPr>
              <a:t>Energy Management System (EMS) Upgrade and Re-Commissioning</a:t>
            </a:r>
          </a:p>
          <a:p>
            <a:pPr marL="1314450" lvl="2" indent="-400050">
              <a:buFont typeface="+mj-lt"/>
              <a:buAutoNum type="romanLcPeriod"/>
            </a:pPr>
            <a:r>
              <a:rPr lang="en-US" sz="1600" dirty="0" smtClean="0">
                <a:latin typeface="+mn-lt"/>
              </a:rPr>
              <a:t>Installation of CO2 sensors and motion sensors for fresh air controls/demand control ventilation</a:t>
            </a:r>
          </a:p>
          <a:p>
            <a:pPr marL="1314450" lvl="2" indent="-400050">
              <a:buFont typeface="+mj-lt"/>
              <a:buAutoNum type="romanLcPeriod"/>
            </a:pPr>
            <a:r>
              <a:rPr lang="en-US" sz="1600" dirty="0" smtClean="0">
                <a:latin typeface="+mn-lt"/>
              </a:rPr>
              <a:t>Day Lighting Controls</a:t>
            </a:r>
          </a:p>
          <a:p>
            <a:pPr marL="800100" lvl="1" indent="-342900">
              <a:buFont typeface="+mj-lt"/>
              <a:buAutoNum type="arabicPeriod"/>
            </a:pPr>
            <a:r>
              <a:rPr lang="en-US" sz="1800" dirty="0" smtClean="0">
                <a:latin typeface="+mn-lt"/>
              </a:rPr>
              <a:t>Smith Lane Fire Station- GC Grant = $42,488, </a:t>
            </a:r>
            <a:r>
              <a:rPr lang="en-US" sz="1800" dirty="0" err="1" smtClean="0">
                <a:latin typeface="+mn-lt"/>
              </a:rPr>
              <a:t>NStar</a:t>
            </a:r>
            <a:r>
              <a:rPr lang="en-US" sz="1800" dirty="0" smtClean="0">
                <a:latin typeface="+mn-lt"/>
              </a:rPr>
              <a:t> Incentives = $5,294.</a:t>
            </a:r>
          </a:p>
          <a:p>
            <a:pPr marL="1314450" lvl="2" indent="-400050">
              <a:buFont typeface="+mj-lt"/>
              <a:buAutoNum type="romanLcPeriod"/>
            </a:pPr>
            <a:r>
              <a:rPr lang="en-US" sz="1600" dirty="0" smtClean="0">
                <a:latin typeface="+mn-lt"/>
              </a:rPr>
              <a:t>Installation of a new High Efficiency Condensing Boiler</a:t>
            </a:r>
          </a:p>
          <a:p>
            <a:pPr marL="1314450" lvl="2" indent="-400050">
              <a:buFont typeface="+mj-lt"/>
              <a:buAutoNum type="romanLcPeriod"/>
            </a:pPr>
            <a:r>
              <a:rPr lang="en-US" sz="1600" dirty="0" smtClean="0">
                <a:latin typeface="+mn-lt"/>
              </a:rPr>
              <a:t>Installation of a new High Efficiency 3 Ton AC Unit</a:t>
            </a:r>
          </a:p>
          <a:p>
            <a:pPr marL="1314450" lvl="2" indent="-400050">
              <a:buFont typeface="+mj-lt"/>
              <a:buAutoNum type="romanLcPeriod"/>
            </a:pPr>
            <a:r>
              <a:rPr lang="en-US" sz="1600" dirty="0" smtClean="0">
                <a:latin typeface="+mn-lt"/>
              </a:rPr>
              <a:t>Lighting and ballast replacements</a:t>
            </a:r>
            <a:endParaRPr lang="en-US" sz="1600" dirty="0">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1066800" y="1143000"/>
            <a:ext cx="7848600" cy="4572000"/>
          </a:xfrm>
          <a:prstGeom prst="rect">
            <a:avLst/>
          </a:prstGeom>
          <a:noFill/>
          <a:ln w="9525">
            <a:noFill/>
            <a:round/>
            <a:headEnd/>
            <a:tailEnd/>
          </a:ln>
        </p:spPr>
        <p:txBody>
          <a:bodyPr/>
          <a:lstStyle/>
          <a:p>
            <a:pPr marL="341313" indent="-341313">
              <a:lnSpc>
                <a:spcPct val="90000"/>
              </a:lnSpc>
              <a:spcBef>
                <a:spcPts val="600"/>
              </a:spcBef>
              <a:buClr>
                <a:srgbClr val="3C653C"/>
              </a:buClr>
              <a:buSzPct val="7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mn-lt"/>
            </a:endParaRPr>
          </a:p>
          <a:p>
            <a:pPr marL="341313" indent="-341313">
              <a:lnSpc>
                <a:spcPct val="90000"/>
              </a:lnSpc>
              <a:spcBef>
                <a:spcPts val="600"/>
              </a:spcBef>
              <a:buClr>
                <a:srgbClr val="3C653C"/>
              </a:buClr>
              <a:buSzPct val="7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000" dirty="0">
              <a:solidFill>
                <a:srgbClr val="3C653C"/>
              </a:solidFill>
              <a:latin typeface="+mn-lt"/>
            </a:endParaRPr>
          </a:p>
          <a:p>
            <a:pPr marL="341313" indent="-341313">
              <a:lnSpc>
                <a:spcPct val="90000"/>
              </a:lnSpc>
              <a:spcBef>
                <a:spcPts val="600"/>
              </a:spcBef>
              <a:buClr>
                <a:srgbClr val="3C653C"/>
              </a:buClr>
              <a:buSzPct val="75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Calibri" pitchFamily="34" charset="0"/>
            </a:endParaRPr>
          </a:p>
          <a:p>
            <a:pPr marL="341313" indent="-341313">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Arial" charset="0"/>
            </a:endParaRPr>
          </a:p>
          <a:p>
            <a:pPr marL="341313" indent="-341313">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3C653C"/>
              </a:solidFill>
              <a:latin typeface="Arial" charset="0"/>
            </a:endParaRPr>
          </a:p>
        </p:txBody>
      </p:sp>
      <p:sp>
        <p:nvSpPr>
          <p:cNvPr id="38915" name="Text Box 2"/>
          <p:cNvSpPr txBox="1">
            <a:spLocks noChangeArrowheads="1"/>
          </p:cNvSpPr>
          <p:nvPr/>
        </p:nvSpPr>
        <p:spPr bwMode="auto">
          <a:xfrm>
            <a:off x="949325" y="228600"/>
            <a:ext cx="8008938" cy="838200"/>
          </a:xfrm>
          <a:prstGeom prst="roundRect">
            <a:avLst/>
          </a:prstGeom>
          <a:ln>
            <a:solidFill>
              <a:srgbClr val="3C653C"/>
            </a:solidFill>
            <a:headEnd/>
            <a:tailEnd/>
          </a:ln>
        </p:spPr>
        <p:style>
          <a:lnRef idx="2">
            <a:schemeClr val="dk1"/>
          </a:lnRef>
          <a:fillRef idx="1">
            <a:schemeClr val="lt1"/>
          </a:fillRef>
          <a:effectRef idx="0">
            <a:schemeClr val="dk1"/>
          </a:effectRef>
          <a:fontRef idx="minor">
            <a:schemeClr val="dk1"/>
          </a:fontRef>
        </p:style>
        <p:txBody>
          <a:bodyPr anchor="b"/>
          <a:lstStyle/>
          <a:p>
            <a:pPr algn="ctr">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dirty="0">
                <a:solidFill>
                  <a:srgbClr val="000099"/>
                </a:solidFill>
                <a:latin typeface="Arial" charset="0"/>
              </a:rPr>
              <a:t> </a:t>
            </a:r>
            <a:r>
              <a:rPr lang="en-US" sz="2800" b="1" dirty="0">
                <a:solidFill>
                  <a:srgbClr val="3C653C"/>
                </a:solidFill>
                <a:latin typeface="Arial" charset="0"/>
              </a:rPr>
              <a:t>Green Communities Designation and Grant Program </a:t>
            </a:r>
            <a:r>
              <a:rPr lang="en-US" sz="2800" b="1" dirty="0" smtClean="0">
                <a:solidFill>
                  <a:srgbClr val="3C653C"/>
                </a:solidFill>
                <a:latin typeface="Arial" charset="0"/>
              </a:rPr>
              <a:t>– Easton</a:t>
            </a:r>
            <a:endParaRPr lang="en-US" sz="2800" b="1" dirty="0">
              <a:solidFill>
                <a:srgbClr val="3C653C"/>
              </a:solidFill>
              <a:latin typeface="Arial" charset="0"/>
            </a:endParaRPr>
          </a:p>
        </p:txBody>
      </p:sp>
      <p:sp>
        <p:nvSpPr>
          <p:cNvPr id="38916" name="Text Box 3"/>
          <p:cNvSpPr txBox="1">
            <a:spLocks noChangeArrowheads="1"/>
          </p:cNvSpPr>
          <p:nvPr/>
        </p:nvSpPr>
        <p:spPr bwMode="auto">
          <a:xfrm>
            <a:off x="84138" y="6242050"/>
            <a:ext cx="587375" cy="488950"/>
          </a:xfrm>
          <a:prstGeom prst="rect">
            <a:avLst/>
          </a:prstGeom>
          <a:noFill/>
          <a:ln w="9525">
            <a:noFill/>
            <a:round/>
            <a:headEnd/>
            <a:tailEnd/>
          </a:ln>
        </p:spPr>
        <p:txBody>
          <a:bodyPr lIns="90000" tIns="46800" rIns="90000" bIns="46800" anchor="b" anchorCtr="1"/>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1C2B61A-5EB6-4C84-A9B7-681770812A1A}" type="slidenum">
              <a:rPr lang="en-US" sz="1600" b="1">
                <a:solidFill>
                  <a:srgbClr val="FFFFFF"/>
                </a:solidFill>
                <a:latin typeface="Arial" charset="0"/>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21</a:t>
            </a:fld>
            <a:endParaRPr lang="en-US" sz="1600" b="1">
              <a:solidFill>
                <a:srgbClr val="FFFFFF"/>
              </a:solidFill>
              <a:latin typeface="Arial" charset="0"/>
            </a:endParaRPr>
          </a:p>
        </p:txBody>
      </p:sp>
      <p:sp>
        <p:nvSpPr>
          <p:cNvPr id="5" name="Rectangle 4"/>
          <p:cNvSpPr/>
          <p:nvPr/>
        </p:nvSpPr>
        <p:spPr>
          <a:xfrm>
            <a:off x="914400" y="1447800"/>
            <a:ext cx="8077200" cy="4093428"/>
          </a:xfrm>
          <a:prstGeom prst="rect">
            <a:avLst/>
          </a:prstGeom>
        </p:spPr>
        <p:txBody>
          <a:bodyPr wrap="square">
            <a:spAutoFit/>
          </a:bodyPr>
          <a:lstStyle/>
          <a:p>
            <a:pPr lvl="0"/>
            <a:r>
              <a:rPr lang="en-US" sz="2000" u="sng" dirty="0" smtClean="0">
                <a:latin typeface="+mn-lt"/>
              </a:rPr>
              <a:t>Easton - $168,829</a:t>
            </a:r>
          </a:p>
          <a:p>
            <a:pPr marL="914400" lvl="1" indent="-457200">
              <a:buFont typeface="+mj-lt"/>
              <a:buAutoNum type="arabicPeriod"/>
            </a:pPr>
            <a:r>
              <a:rPr lang="en-US" sz="2000" dirty="0" smtClean="0">
                <a:latin typeface="+mn-lt"/>
              </a:rPr>
              <a:t>Replace Town Office Boiler – Upgrade to 94% thermal efficient gas fired unit, $66,200. Payback = 9 years.</a:t>
            </a:r>
          </a:p>
          <a:p>
            <a:pPr marL="914400" lvl="1" indent="-457200">
              <a:buFont typeface="+mj-lt"/>
              <a:buAutoNum type="arabicPeriod"/>
            </a:pPr>
            <a:r>
              <a:rPr lang="en-US" sz="2000" dirty="0" smtClean="0">
                <a:latin typeface="+mn-lt"/>
              </a:rPr>
              <a:t>Replace Police/Fire Station Roof Top Heating/Cooling Unit – Upgrade to new high efficiency unit with high EER rating and exhaust air energy reclaim system, $85,000. Payback = 5 years.</a:t>
            </a:r>
          </a:p>
          <a:p>
            <a:pPr marL="914400" lvl="1" indent="-457200">
              <a:buFont typeface="+mj-lt"/>
              <a:buAutoNum type="arabicPeriod"/>
            </a:pPr>
            <a:r>
              <a:rPr lang="en-US" sz="2000" dirty="0" smtClean="0">
                <a:latin typeface="+mn-lt"/>
              </a:rPr>
              <a:t>Replace Water Division Garage Heaters – High efficiency infra-red units, $4,749. Payback = 1 year.</a:t>
            </a:r>
          </a:p>
          <a:p>
            <a:pPr marL="914400" lvl="1" indent="-457200">
              <a:buFont typeface="+mj-lt"/>
              <a:buAutoNum type="arabicPeriod"/>
            </a:pPr>
            <a:r>
              <a:rPr lang="en-US" sz="2000" dirty="0" smtClean="0">
                <a:latin typeface="+mn-lt"/>
              </a:rPr>
              <a:t>Middle School Energy Efficient Parking Lot Lights – Middle School parking lot, $3,500. Payback = 1 year.</a:t>
            </a:r>
          </a:p>
          <a:p>
            <a:pPr marL="914400" lvl="1" indent="-457200">
              <a:buFont typeface="+mj-lt"/>
              <a:buAutoNum type="arabicPeriod"/>
            </a:pPr>
            <a:r>
              <a:rPr lang="en-US" sz="2000" dirty="0" smtClean="0">
                <a:latin typeface="+mn-lt"/>
              </a:rPr>
              <a:t>High School Gym Lighting Upgrade – High efficiency lighting installed in High School Gym, $8,500. Payback = 2 years.</a:t>
            </a:r>
            <a:endParaRPr lang="en-US" sz="2000" dirty="0">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7CA611E-48B7-4049-A4A4-87C8F9309A5B}" type="slidenum">
              <a:rPr lang="en-US" smtClean="0"/>
              <a:pPr>
                <a:defRPr/>
              </a:pPr>
              <a:t>22</a:t>
            </a:fld>
            <a:endParaRPr lang="en-US" dirty="0"/>
          </a:p>
        </p:txBody>
      </p:sp>
      <p:sp>
        <p:nvSpPr>
          <p:cNvPr id="5" name="Title 8"/>
          <p:cNvSpPr>
            <a:spLocks noGrp="1"/>
          </p:cNvSpPr>
          <p:nvPr>
            <p:ph type="title"/>
          </p:nvPr>
        </p:nvSpPr>
        <p:spPr>
          <a:ln>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a:lstStyle/>
          <a:p>
            <a:pPr algn="ctr">
              <a:defRPr/>
            </a:pPr>
            <a:r>
              <a:rPr lang="en-US" sz="2800" dirty="0" smtClean="0">
                <a:solidFill>
                  <a:schemeClr val="accent6">
                    <a:lumMod val="50000"/>
                  </a:schemeClr>
                </a:solidFill>
              </a:rPr>
              <a:t>MUNICIPAL ENERGY EFFICIENCY </a:t>
            </a:r>
            <a:endParaRPr lang="en-US" sz="2800" dirty="0">
              <a:solidFill>
                <a:schemeClr val="accent6">
                  <a:lumMod val="50000"/>
                </a:schemeClr>
              </a:solidFill>
            </a:endParaRPr>
          </a:p>
        </p:txBody>
      </p:sp>
      <p:sp>
        <p:nvSpPr>
          <p:cNvPr id="6" name="Content Placeholder 5"/>
          <p:cNvSpPr>
            <a:spLocks noGrp="1" noChangeArrowheads="1"/>
          </p:cNvSpPr>
          <p:nvPr>
            <p:ph idx="1"/>
          </p:nvPr>
        </p:nvSpPr>
        <p:spPr bwMode="auto">
          <a:xfrm>
            <a:off x="1066800" y="914400"/>
            <a:ext cx="7693025" cy="4893647"/>
          </a:xfrm>
          <a:prstGeom prst="rect">
            <a:avLst/>
          </a:prstGeom>
          <a:noFill/>
          <a:ln w="9525">
            <a:noFill/>
            <a:miter lim="800000"/>
            <a:headEnd/>
            <a:tailEnd/>
          </a:ln>
        </p:spPr>
        <p:txBody>
          <a:bodyPr wrap="square">
            <a:spAutoFit/>
          </a:bodyPr>
          <a:lstStyle/>
          <a:p>
            <a:pPr>
              <a:lnSpc>
                <a:spcPct val="90000"/>
              </a:lnSpc>
              <a:buClr>
                <a:srgbClr val="3C653C"/>
              </a:buClr>
            </a:pPr>
            <a:r>
              <a:rPr lang="en-US" sz="2000" b="1" dirty="0" smtClean="0">
                <a:solidFill>
                  <a:srgbClr val="3C653C"/>
                </a:solidFill>
                <a:latin typeface="+mn-lt"/>
              </a:rPr>
              <a:t>Municipal </a:t>
            </a:r>
            <a:r>
              <a:rPr lang="en-US" sz="2000" b="1" dirty="0">
                <a:solidFill>
                  <a:srgbClr val="3C653C"/>
                </a:solidFill>
                <a:latin typeface="+mn-lt"/>
              </a:rPr>
              <a:t>Energy </a:t>
            </a:r>
            <a:r>
              <a:rPr lang="en-US" sz="2000" b="1" dirty="0" smtClean="0">
                <a:solidFill>
                  <a:srgbClr val="3C653C"/>
                </a:solidFill>
                <a:latin typeface="+mn-lt"/>
              </a:rPr>
              <a:t>Efficiency - </a:t>
            </a:r>
            <a:r>
              <a:rPr lang="en-US" sz="2000" dirty="0" smtClean="0">
                <a:solidFill>
                  <a:srgbClr val="3C653C"/>
                </a:solidFill>
                <a:latin typeface="+mn-lt"/>
              </a:rPr>
              <a:t>A </a:t>
            </a:r>
            <a:r>
              <a:rPr lang="en-US" sz="2000" dirty="0">
                <a:solidFill>
                  <a:srgbClr val="3C653C"/>
                </a:solidFill>
                <a:latin typeface="+mn-lt"/>
              </a:rPr>
              <a:t>major focus of the Green Communities Division is collaborating with municipalities by coordinating energy assessments with utilities, identifying energy efficiency resources and opportunities and evaluating the benefits of implementing energy conservation measures</a:t>
            </a:r>
            <a:r>
              <a:rPr lang="en-US" sz="2000" dirty="0" smtClean="0">
                <a:solidFill>
                  <a:srgbClr val="3C653C"/>
                </a:solidFill>
                <a:latin typeface="+mn-lt"/>
              </a:rPr>
              <a:t>.</a:t>
            </a:r>
          </a:p>
          <a:p>
            <a:pPr>
              <a:lnSpc>
                <a:spcPct val="90000"/>
              </a:lnSpc>
              <a:buClr>
                <a:srgbClr val="3C653C"/>
              </a:buClr>
            </a:pPr>
            <a:r>
              <a:rPr lang="en-US" sz="2000" b="1" dirty="0" smtClean="0">
                <a:solidFill>
                  <a:srgbClr val="3C653C"/>
                </a:solidFill>
              </a:rPr>
              <a:t>Cape Light Compact – </a:t>
            </a:r>
            <a:r>
              <a:rPr lang="en-US" sz="2000" dirty="0" smtClean="0">
                <a:solidFill>
                  <a:srgbClr val="3C653C"/>
                </a:solidFill>
              </a:rPr>
              <a:t>Audits/Rebates/Incentives</a:t>
            </a:r>
            <a:endParaRPr lang="en-US" sz="2000" dirty="0" smtClean="0">
              <a:solidFill>
                <a:srgbClr val="3C653C"/>
              </a:solidFill>
              <a:latin typeface="+mn-lt"/>
            </a:endParaRPr>
          </a:p>
          <a:p>
            <a:pPr>
              <a:lnSpc>
                <a:spcPct val="90000"/>
              </a:lnSpc>
              <a:buClr>
                <a:srgbClr val="3C653C"/>
              </a:buClr>
            </a:pPr>
            <a:r>
              <a:rPr lang="en-US" sz="2000" b="1" dirty="0" smtClean="0">
                <a:solidFill>
                  <a:srgbClr val="3C653C"/>
                </a:solidFill>
                <a:latin typeface="+mn-lt"/>
              </a:rPr>
              <a:t>Three </a:t>
            </a:r>
            <a:r>
              <a:rPr lang="en-US" sz="2000" b="1" dirty="0">
                <a:solidFill>
                  <a:srgbClr val="3C653C"/>
                </a:solidFill>
                <a:latin typeface="+mn-lt"/>
              </a:rPr>
              <a:t>Year Energy Efficiency Plans</a:t>
            </a:r>
          </a:p>
          <a:p>
            <a:pPr marL="914400" lvl="1" indent="-457200">
              <a:lnSpc>
                <a:spcPct val="90000"/>
              </a:lnSpc>
              <a:buClr>
                <a:srgbClr val="3C653C"/>
              </a:buClr>
              <a:buFont typeface="+mj-lt"/>
              <a:buAutoNum type="arabicPeriod"/>
            </a:pPr>
            <a:r>
              <a:rPr lang="en-US" sz="2000" dirty="0" smtClean="0">
                <a:solidFill>
                  <a:srgbClr val="3C653C"/>
                </a:solidFill>
                <a:latin typeface="+mn-lt"/>
              </a:rPr>
              <a:t>Investor </a:t>
            </a:r>
            <a:r>
              <a:rPr lang="en-US" sz="2000" dirty="0">
                <a:solidFill>
                  <a:srgbClr val="3C653C"/>
                </a:solidFill>
                <a:latin typeface="+mn-lt"/>
              </a:rPr>
              <a:t>owned electric and gas utilities (IOU) are required to </a:t>
            </a:r>
            <a:r>
              <a:rPr lang="en-US" sz="2000" dirty="0" smtClean="0">
                <a:solidFill>
                  <a:srgbClr val="3C653C"/>
                </a:solidFill>
                <a:latin typeface="+mn-lt"/>
              </a:rPr>
              <a:t>provide all </a:t>
            </a:r>
            <a:r>
              <a:rPr lang="en-US" sz="2000" dirty="0">
                <a:solidFill>
                  <a:srgbClr val="3C653C"/>
                </a:solidFill>
                <a:latin typeface="+mn-lt"/>
              </a:rPr>
              <a:t>available energy efficiency (EE) and demand reduction resources </a:t>
            </a:r>
            <a:r>
              <a:rPr lang="en-US" sz="2000" dirty="0" smtClean="0">
                <a:solidFill>
                  <a:srgbClr val="3C653C"/>
                </a:solidFill>
                <a:latin typeface="+mn-lt"/>
              </a:rPr>
              <a:t>that </a:t>
            </a:r>
            <a:r>
              <a:rPr lang="en-US" sz="2000" dirty="0">
                <a:solidFill>
                  <a:srgbClr val="3C653C"/>
                </a:solidFill>
                <a:latin typeface="+mn-lt"/>
              </a:rPr>
              <a:t>cost less than new energy </a:t>
            </a:r>
            <a:r>
              <a:rPr lang="en-US" sz="2000" dirty="0" smtClean="0">
                <a:solidFill>
                  <a:srgbClr val="3C653C"/>
                </a:solidFill>
                <a:latin typeface="+mn-lt"/>
              </a:rPr>
              <a:t>supply.</a:t>
            </a:r>
            <a:endParaRPr lang="en-US" sz="2000" dirty="0">
              <a:solidFill>
                <a:srgbClr val="3C653C"/>
              </a:solidFill>
              <a:latin typeface="+mn-lt"/>
            </a:endParaRPr>
          </a:p>
          <a:p>
            <a:pPr marL="914400" lvl="1" indent="-457200">
              <a:lnSpc>
                <a:spcPct val="90000"/>
              </a:lnSpc>
              <a:buClr>
                <a:srgbClr val="3C653C"/>
              </a:buClr>
              <a:buFont typeface="+mj-lt"/>
              <a:buAutoNum type="arabicPeriod"/>
            </a:pPr>
            <a:r>
              <a:rPr lang="en-US" sz="2000" dirty="0" smtClean="0">
                <a:solidFill>
                  <a:srgbClr val="3C653C"/>
                </a:solidFill>
                <a:latin typeface="+mn-lt"/>
              </a:rPr>
              <a:t>Utilities </a:t>
            </a:r>
            <a:r>
              <a:rPr lang="en-US" sz="2000" dirty="0">
                <a:solidFill>
                  <a:srgbClr val="3C653C"/>
                </a:solidFill>
                <a:latin typeface="+mn-lt"/>
              </a:rPr>
              <a:t>will provide more robust rebates, incentives and </a:t>
            </a:r>
            <a:r>
              <a:rPr lang="en-US" sz="2000" dirty="0" smtClean="0">
                <a:solidFill>
                  <a:srgbClr val="3C653C"/>
                </a:solidFill>
                <a:latin typeface="+mn-lt"/>
              </a:rPr>
              <a:t>programs </a:t>
            </a:r>
            <a:r>
              <a:rPr lang="en-US" sz="2000" dirty="0">
                <a:solidFill>
                  <a:srgbClr val="3C653C"/>
                </a:solidFill>
                <a:latin typeface="+mn-lt"/>
              </a:rPr>
              <a:t>to meet their goals.</a:t>
            </a:r>
          </a:p>
          <a:p>
            <a:pPr marL="914400" lvl="1" indent="-457200">
              <a:lnSpc>
                <a:spcPct val="90000"/>
              </a:lnSpc>
              <a:buClr>
                <a:srgbClr val="3C653C"/>
              </a:buClr>
              <a:buFont typeface="+mj-lt"/>
              <a:buAutoNum type="arabicPeriod"/>
            </a:pPr>
            <a:r>
              <a:rPr lang="en-US" sz="2000" dirty="0" smtClean="0">
                <a:solidFill>
                  <a:srgbClr val="3C653C"/>
                </a:solidFill>
                <a:latin typeface="+mn-lt"/>
              </a:rPr>
              <a:t>Plans </a:t>
            </a:r>
            <a:r>
              <a:rPr lang="en-US" sz="2000" dirty="0">
                <a:solidFill>
                  <a:srgbClr val="3C653C"/>
                </a:solidFill>
                <a:latin typeface="+mn-lt"/>
              </a:rPr>
              <a:t>– IOUs to invest $2.2 billion in EE measures over 3 </a:t>
            </a:r>
            <a:r>
              <a:rPr lang="en-US" sz="2000" dirty="0" smtClean="0">
                <a:solidFill>
                  <a:srgbClr val="3C653C"/>
                </a:solidFill>
                <a:latin typeface="+mn-lt"/>
              </a:rPr>
              <a:t>yrs.</a:t>
            </a:r>
            <a:endParaRPr lang="en-US" sz="2000" dirty="0">
              <a:solidFill>
                <a:srgbClr val="3C653C"/>
              </a:solidFill>
              <a:latin typeface="+mn-lt"/>
            </a:endParaRPr>
          </a:p>
          <a:p>
            <a:pPr>
              <a:lnSpc>
                <a:spcPct val="90000"/>
              </a:lnSpc>
              <a:buClr>
                <a:srgbClr val="3C653C"/>
              </a:buClr>
            </a:pPr>
            <a:endParaRPr lang="en-US" sz="2000" dirty="0">
              <a:solidFill>
                <a:srgbClr val="3C653C"/>
              </a:solidFill>
              <a:latin typeface="Arial" charset="0"/>
            </a:endParaRPr>
          </a:p>
        </p:txBody>
      </p:sp>
      <p:sp>
        <p:nvSpPr>
          <p:cNvPr id="7" name="Rectangle 6"/>
          <p:cNvSpPr>
            <a:spLocks noChangeArrowheads="1"/>
          </p:cNvSpPr>
          <p:nvPr/>
        </p:nvSpPr>
        <p:spPr bwMode="auto">
          <a:xfrm>
            <a:off x="2133600" y="5791200"/>
            <a:ext cx="5562600" cy="590931"/>
          </a:xfrm>
          <a:prstGeom prst="rect">
            <a:avLst/>
          </a:prstGeom>
          <a:noFill/>
          <a:ln w="9525">
            <a:noFill/>
            <a:miter lim="800000"/>
            <a:headEnd/>
            <a:tailEnd/>
          </a:ln>
        </p:spPr>
        <p:txBody>
          <a:bodyPr wrap="square">
            <a:spAutoFit/>
          </a:bodyPr>
          <a:lstStyle/>
          <a:p>
            <a:pPr>
              <a:lnSpc>
                <a:spcPct val="90000"/>
              </a:lnSpc>
              <a:buClr>
                <a:srgbClr val="3C653C"/>
              </a:buClr>
            </a:pPr>
            <a:r>
              <a:rPr lang="en-US" sz="1800" b="1" dirty="0">
                <a:solidFill>
                  <a:srgbClr val="3C653C"/>
                </a:solidFill>
                <a:latin typeface="+mn-lt"/>
              </a:rPr>
              <a:t>For more information contact: </a:t>
            </a:r>
            <a:r>
              <a:rPr lang="en-US" sz="1800" b="1" dirty="0" smtClean="0">
                <a:solidFill>
                  <a:srgbClr val="3C653C"/>
                </a:solidFill>
                <a:latin typeface="+mn-lt"/>
              </a:rPr>
              <a:t>Aimee Powelka </a:t>
            </a:r>
            <a:r>
              <a:rPr lang="en-US" sz="1800" b="1" dirty="0">
                <a:solidFill>
                  <a:srgbClr val="3C653C"/>
                </a:solidFill>
                <a:latin typeface="+mn-lt"/>
                <a:hlinkClick r:id="rId2"/>
              </a:rPr>
              <a:t>Aimee.Powelka@state.ma.us</a:t>
            </a:r>
            <a:r>
              <a:rPr lang="en-US" sz="1800" b="1" dirty="0">
                <a:solidFill>
                  <a:srgbClr val="3C653C"/>
                </a:solidFill>
                <a:latin typeface="+mn-lt"/>
              </a:rPr>
              <a:t> or (617) </a:t>
            </a:r>
            <a:r>
              <a:rPr lang="en-US" sz="1800" b="1" dirty="0" smtClean="0">
                <a:solidFill>
                  <a:srgbClr val="3C653C"/>
                </a:solidFill>
                <a:latin typeface="+mn-lt"/>
              </a:rPr>
              <a:t>626-7356</a:t>
            </a:r>
            <a:endParaRPr lang="en-US" sz="1800" b="1" dirty="0">
              <a:solidFill>
                <a:srgbClr val="3C653C"/>
              </a:solidFill>
              <a:latin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EAP.PNG"/>
          <p:cNvPicPr>
            <a:picLocks noChangeAspect="1"/>
          </p:cNvPicPr>
          <p:nvPr/>
        </p:nvPicPr>
        <p:blipFill>
          <a:blip r:embed="rId4" cstate="print"/>
          <a:srcRect/>
          <a:stretch>
            <a:fillRect/>
          </a:stretch>
        </p:blipFill>
        <p:spPr bwMode="auto">
          <a:xfrm>
            <a:off x="1981200" y="2057400"/>
            <a:ext cx="5867400" cy="4030663"/>
          </a:xfrm>
          <a:prstGeom prst="rect">
            <a:avLst/>
          </a:prstGeom>
          <a:noFill/>
          <a:ln w="9525">
            <a:noFill/>
            <a:miter lim="800000"/>
            <a:headEnd/>
            <a:tailEnd/>
          </a:ln>
        </p:spPr>
      </p:pic>
      <p:sp>
        <p:nvSpPr>
          <p:cNvPr id="27651" name="Content Placeholder 5"/>
          <p:cNvSpPr>
            <a:spLocks noGrp="1"/>
          </p:cNvSpPr>
          <p:nvPr>
            <p:ph idx="1"/>
          </p:nvPr>
        </p:nvSpPr>
        <p:spPr>
          <a:xfrm>
            <a:off x="1143000" y="762000"/>
            <a:ext cx="7543800" cy="3124200"/>
          </a:xfrm>
        </p:spPr>
        <p:txBody>
          <a:bodyPr/>
          <a:lstStyle/>
          <a:p>
            <a:pPr marL="342900" lvl="1" indent="0">
              <a:spcBef>
                <a:spcPts val="0"/>
              </a:spcBef>
              <a:spcAft>
                <a:spcPts val="600"/>
              </a:spcAft>
              <a:buFontTx/>
              <a:buNone/>
              <a:defRPr/>
            </a:pPr>
            <a:r>
              <a:rPr lang="en-US" sz="2000" dirty="0" smtClean="0">
                <a:solidFill>
                  <a:srgbClr val="001933"/>
                </a:solidFill>
              </a:rPr>
              <a:t>Helping municipalities, school districts, water and waste water districts identify and implement energy efficiency measures</a:t>
            </a:r>
          </a:p>
          <a:p>
            <a:pPr>
              <a:buClr>
                <a:srgbClr val="3C653C"/>
              </a:buClr>
              <a:buFont typeface="Wingdings" pitchFamily="2" charset="2"/>
              <a:buNone/>
              <a:defRPr/>
            </a:pPr>
            <a:endParaRPr lang="en-US" dirty="0" smtClean="0">
              <a:solidFill>
                <a:srgbClr val="001933"/>
              </a:solidFill>
            </a:endParaRPr>
          </a:p>
          <a:p>
            <a:pPr lvl="1">
              <a:defRPr/>
            </a:pPr>
            <a:endParaRPr lang="en-US" dirty="0" smtClean="0">
              <a:solidFill>
                <a:srgbClr val="001933"/>
              </a:solidFill>
            </a:endParaRPr>
          </a:p>
        </p:txBody>
      </p:sp>
      <p:sp>
        <p:nvSpPr>
          <p:cNvPr id="20484" name="Title 1"/>
          <p:cNvSpPr>
            <a:spLocks noGrp="1"/>
          </p:cNvSpPr>
          <p:nvPr>
            <p:ph type="title"/>
          </p:nvPr>
        </p:nvSpPr>
        <p:spPr>
          <a:xfrm>
            <a:off x="914400" y="152400"/>
            <a:ext cx="7924800" cy="609600"/>
          </a:xfrm>
          <a:ln w="12700">
            <a:solidFill>
              <a:srgbClr val="3C653C"/>
            </a:solidFill>
          </a:ln>
        </p:spPr>
        <p:txBody>
          <a:bodyPr/>
          <a:lstStyle/>
          <a:p>
            <a:r>
              <a:rPr lang="en-US" dirty="0" smtClean="0">
                <a:solidFill>
                  <a:schemeClr val="accent6">
                    <a:lumMod val="50000"/>
                  </a:schemeClr>
                </a:solidFill>
              </a:rPr>
              <a:t>Municipal Energy Efficiency - EAP</a:t>
            </a:r>
          </a:p>
        </p:txBody>
      </p:sp>
      <p:sp>
        <p:nvSpPr>
          <p:cNvPr id="4" name="Slide Number Placeholder 3"/>
          <p:cNvSpPr>
            <a:spLocks noGrp="1"/>
          </p:cNvSpPr>
          <p:nvPr>
            <p:ph type="sldNum" sz="quarter" idx="10"/>
          </p:nvPr>
        </p:nvSpPr>
        <p:spPr/>
        <p:txBody>
          <a:bodyPr/>
          <a:lstStyle/>
          <a:p>
            <a:pPr>
              <a:defRPr/>
            </a:pPr>
            <a:fld id="{E17A708E-7EDB-46BB-995D-2F53C2CAA945}" type="slidenum">
              <a:rPr lang="en-US" smtClean="0"/>
              <a:pPr>
                <a:defRPr/>
              </a:pPr>
              <a:t>23</a:t>
            </a:fld>
            <a:endParaRPr lang="en-US" dirty="0"/>
          </a:p>
        </p:txBody>
      </p:sp>
      <p:sp>
        <p:nvSpPr>
          <p:cNvPr id="20486" name="Rectangle 7"/>
          <p:cNvSpPr>
            <a:spLocks noChangeArrowheads="1"/>
          </p:cNvSpPr>
          <p:nvPr/>
        </p:nvSpPr>
        <p:spPr bwMode="auto">
          <a:xfrm>
            <a:off x="1981200" y="5334000"/>
            <a:ext cx="2971800" cy="762000"/>
          </a:xfrm>
          <a:prstGeom prst="rect">
            <a:avLst/>
          </a:prstGeom>
          <a:solidFill>
            <a:schemeClr val="bg1"/>
          </a:solidFill>
          <a:ln w="9525" algn="ctr">
            <a:noFill/>
            <a:round/>
            <a:headEnd/>
            <a:tailEnd/>
          </a:ln>
        </p:spPr>
        <p:txBody>
          <a:bodyPr wrap="none"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600200"/>
            <a:ext cx="7693025" cy="3962400"/>
          </a:xfrm>
        </p:spPr>
        <p:txBody>
          <a:bodyPr/>
          <a:lstStyle/>
          <a:p>
            <a:pPr>
              <a:lnSpc>
                <a:spcPct val="90000"/>
              </a:lnSpc>
              <a:buClr>
                <a:srgbClr val="3C653C"/>
              </a:buClr>
              <a:buFont typeface="Wingdings" pitchFamily="2" charset="2"/>
              <a:buNone/>
              <a:defRPr/>
            </a:pPr>
            <a:endParaRPr lang="en-US" sz="900" dirty="0" smtClean="0">
              <a:solidFill>
                <a:srgbClr val="3C653C"/>
              </a:solidFill>
            </a:endParaRPr>
          </a:p>
          <a:p>
            <a:pPr>
              <a:lnSpc>
                <a:spcPct val="90000"/>
              </a:lnSpc>
              <a:buClr>
                <a:srgbClr val="3C653C"/>
              </a:buClr>
              <a:defRPr/>
            </a:pPr>
            <a:r>
              <a:rPr lang="en-US" sz="2400" dirty="0" smtClean="0">
                <a:solidFill>
                  <a:srgbClr val="3C653C"/>
                </a:solidFill>
              </a:rPr>
              <a:t>Also known as Energy Savings Performance Contracting</a:t>
            </a:r>
          </a:p>
          <a:p>
            <a:pPr>
              <a:lnSpc>
                <a:spcPct val="90000"/>
              </a:lnSpc>
              <a:buClr>
                <a:srgbClr val="3C653C"/>
              </a:buClr>
              <a:defRPr/>
            </a:pPr>
            <a:r>
              <a:rPr lang="en-US" sz="2400" dirty="0" smtClean="0">
                <a:solidFill>
                  <a:srgbClr val="3C653C"/>
                </a:solidFill>
              </a:rPr>
              <a:t>Provide a guide, model RFR/RFQ and model contract documents</a:t>
            </a:r>
          </a:p>
          <a:p>
            <a:pPr>
              <a:lnSpc>
                <a:spcPct val="90000"/>
              </a:lnSpc>
              <a:buClr>
                <a:srgbClr val="3C653C"/>
              </a:buClr>
              <a:defRPr/>
            </a:pPr>
            <a:r>
              <a:rPr lang="en-US" sz="2400" dirty="0" smtClean="0">
                <a:solidFill>
                  <a:srgbClr val="3C653C"/>
                </a:solidFill>
              </a:rPr>
              <a:t>Review bid documents &amp; contracts</a:t>
            </a:r>
          </a:p>
          <a:p>
            <a:pPr>
              <a:lnSpc>
                <a:spcPct val="90000"/>
              </a:lnSpc>
              <a:buClr>
                <a:srgbClr val="3C653C"/>
              </a:buClr>
              <a:defRPr/>
            </a:pPr>
            <a:r>
              <a:rPr lang="en-US" sz="2400" dirty="0" smtClean="0">
                <a:solidFill>
                  <a:srgbClr val="3C653C"/>
                </a:solidFill>
              </a:rPr>
              <a:t>Educate and guide communities through the process</a:t>
            </a:r>
          </a:p>
          <a:p>
            <a:pPr>
              <a:lnSpc>
                <a:spcPct val="90000"/>
              </a:lnSpc>
              <a:buClr>
                <a:srgbClr val="3C653C"/>
              </a:buClr>
              <a:buFontTx/>
              <a:buChar char="-"/>
              <a:defRPr/>
            </a:pPr>
            <a:endParaRPr lang="en-US" sz="2400" dirty="0" smtClean="0">
              <a:solidFill>
                <a:srgbClr val="3C653C"/>
              </a:solidFill>
            </a:endParaRPr>
          </a:p>
          <a:p>
            <a:pPr>
              <a:lnSpc>
                <a:spcPct val="90000"/>
              </a:lnSpc>
              <a:buClr>
                <a:srgbClr val="3C653C"/>
              </a:buClr>
              <a:buFont typeface="Wingdings" pitchFamily="2" charset="2"/>
              <a:buNone/>
              <a:defRPr/>
            </a:pPr>
            <a:r>
              <a:rPr lang="en-US" sz="2000" b="1" dirty="0" smtClean="0">
                <a:solidFill>
                  <a:srgbClr val="3C653C"/>
                </a:solidFill>
              </a:rPr>
              <a:t>Contact</a:t>
            </a:r>
            <a:r>
              <a:rPr lang="en-US" sz="2000" dirty="0" smtClean="0">
                <a:solidFill>
                  <a:srgbClr val="3C653C"/>
                </a:solidFill>
              </a:rPr>
              <a:t>:  Eileen McHugh at </a:t>
            </a:r>
            <a:r>
              <a:rPr lang="en-US" sz="2000" dirty="0" smtClean="0">
                <a:solidFill>
                  <a:srgbClr val="3C653C"/>
                </a:solidFill>
                <a:hlinkClick r:id="rId3"/>
              </a:rPr>
              <a:t>eileen.mchugh@state.ma.us</a:t>
            </a:r>
            <a:r>
              <a:rPr lang="en-US" sz="2000" dirty="0" smtClean="0">
                <a:solidFill>
                  <a:srgbClr val="3C653C"/>
                </a:solidFill>
              </a:rPr>
              <a:t>, </a:t>
            </a:r>
          </a:p>
          <a:p>
            <a:pPr>
              <a:lnSpc>
                <a:spcPct val="90000"/>
              </a:lnSpc>
              <a:buClr>
                <a:srgbClr val="3C653C"/>
              </a:buClr>
              <a:buFont typeface="Wingdings" pitchFamily="2" charset="2"/>
              <a:buNone/>
              <a:defRPr/>
            </a:pPr>
            <a:r>
              <a:rPr lang="en-US" sz="2000" dirty="0" smtClean="0">
                <a:solidFill>
                  <a:srgbClr val="3C653C"/>
                </a:solidFill>
              </a:rPr>
              <a:t>		    617-626-7305</a:t>
            </a:r>
          </a:p>
          <a:p>
            <a:pPr>
              <a:defRPr/>
            </a:pPr>
            <a:endParaRPr lang="en-US" dirty="0"/>
          </a:p>
        </p:txBody>
      </p:sp>
      <p:sp>
        <p:nvSpPr>
          <p:cNvPr id="4" name="Slide Number Placeholder 3"/>
          <p:cNvSpPr>
            <a:spLocks noGrp="1"/>
          </p:cNvSpPr>
          <p:nvPr>
            <p:ph type="sldNum" sz="quarter" idx="10"/>
          </p:nvPr>
        </p:nvSpPr>
        <p:spPr/>
        <p:txBody>
          <a:bodyPr/>
          <a:lstStyle/>
          <a:p>
            <a:pPr>
              <a:defRPr/>
            </a:pPr>
            <a:fld id="{8B5ECDCB-CD42-4DCF-85A4-59D3C6C4D546}" type="slidenum">
              <a:rPr lang="en-US" smtClean="0"/>
              <a:pPr>
                <a:defRPr/>
              </a:pPr>
              <a:t>24</a:t>
            </a:fld>
            <a:endParaRPr lang="en-US" dirty="0"/>
          </a:p>
        </p:txBody>
      </p:sp>
      <p:sp>
        <p:nvSpPr>
          <p:cNvPr id="5" name="AutoShape 2"/>
          <p:cNvSpPr>
            <a:spLocks noGrp="1" noChangeArrowheads="1"/>
          </p:cNvSpPr>
          <p:nvPr>
            <p:ph type="title"/>
          </p:nvPr>
        </p:nvSpPr>
        <p:spPr>
          <a:xfrm>
            <a:off x="1066800" y="533400"/>
            <a:ext cx="7924800" cy="914400"/>
          </a:xfrm>
          <a:ln>
            <a:solidFill>
              <a:schemeClr val="accent6">
                <a:lumMod val="50000"/>
              </a:schemeClr>
            </a:solidFill>
          </a:ln>
        </p:spPr>
        <p:txBody>
          <a:bodyPr/>
          <a:lstStyle/>
          <a:p>
            <a:pPr>
              <a:defRPr/>
            </a:pP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solidFill>
                  <a:schemeClr val="accent6">
                    <a:lumMod val="50000"/>
                  </a:schemeClr>
                </a:solidFill>
                <a:latin typeface="+mn-lt"/>
              </a:rPr>
              <a:t>Energy Management Services Assistance </a:t>
            </a:r>
            <a:r>
              <a:rPr lang="en-US" sz="2800" dirty="0">
                <a:solidFill>
                  <a:schemeClr val="accent6">
                    <a:lumMod val="50000"/>
                  </a:schemeClr>
                </a:solidFill>
                <a:latin typeface="+mn-lt"/>
              </a:rPr>
              <a:t>– MGL c25A sections 11C and 11i</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FCC688D-3711-475A-8111-09FA788235BD}" type="slidenum">
              <a:rPr lang="en-US" smtClean="0"/>
              <a:pPr>
                <a:defRPr/>
              </a:pPr>
              <a:t>25</a:t>
            </a:fld>
            <a:endParaRPr lang="en-US" dirty="0"/>
          </a:p>
        </p:txBody>
      </p:sp>
      <p:pic>
        <p:nvPicPr>
          <p:cNvPr id="22531" name="Picture 1"/>
          <p:cNvPicPr>
            <a:picLocks noChangeAspect="1" noChangeArrowheads="1"/>
          </p:cNvPicPr>
          <p:nvPr/>
        </p:nvPicPr>
        <p:blipFill>
          <a:blip r:embed="rId4" cstate="print"/>
          <a:srcRect l="16000" t="27187" r="59897" b="55714"/>
          <a:stretch>
            <a:fillRect/>
          </a:stretch>
        </p:blipFill>
        <p:spPr bwMode="auto">
          <a:xfrm>
            <a:off x="6629400" y="2411413"/>
            <a:ext cx="2438400" cy="1703387"/>
          </a:xfrm>
          <a:prstGeom prst="rect">
            <a:avLst/>
          </a:prstGeom>
          <a:noFill/>
          <a:ln w="9525">
            <a:noFill/>
            <a:miter lim="800000"/>
            <a:headEnd/>
            <a:tailEnd/>
          </a:ln>
        </p:spPr>
      </p:pic>
      <p:pic>
        <p:nvPicPr>
          <p:cNvPr id="22532" name="Picture 1"/>
          <p:cNvPicPr>
            <a:picLocks noChangeAspect="1" noChangeArrowheads="1"/>
          </p:cNvPicPr>
          <p:nvPr/>
        </p:nvPicPr>
        <p:blipFill>
          <a:blip r:embed="rId5" cstate="print"/>
          <a:srcRect/>
          <a:stretch>
            <a:fillRect/>
          </a:stretch>
        </p:blipFill>
        <p:spPr bwMode="auto">
          <a:xfrm>
            <a:off x="1905000" y="204788"/>
            <a:ext cx="6237288" cy="1090612"/>
          </a:xfrm>
          <a:prstGeom prst="rect">
            <a:avLst/>
          </a:prstGeom>
          <a:noFill/>
          <a:ln w="9525">
            <a:noFill/>
            <a:miter lim="800000"/>
            <a:headEnd/>
            <a:tailEnd/>
          </a:ln>
        </p:spPr>
      </p:pic>
      <p:sp>
        <p:nvSpPr>
          <p:cNvPr id="29702" name="Rectangle 4"/>
          <p:cNvSpPr>
            <a:spLocks noChangeArrowheads="1"/>
          </p:cNvSpPr>
          <p:nvPr/>
        </p:nvSpPr>
        <p:spPr bwMode="auto">
          <a:xfrm>
            <a:off x="457200" y="1524000"/>
            <a:ext cx="8458200" cy="4093428"/>
          </a:xfrm>
          <a:prstGeom prst="rect">
            <a:avLst/>
          </a:prstGeom>
          <a:noFill/>
          <a:ln w="9525">
            <a:noFill/>
            <a:miter lim="800000"/>
            <a:headEnd/>
            <a:tailEnd/>
          </a:ln>
        </p:spPr>
        <p:txBody>
          <a:bodyPr>
            <a:spAutoFit/>
          </a:bodyPr>
          <a:lstStyle/>
          <a:p>
            <a:pPr lvl="1">
              <a:spcAft>
                <a:spcPts val="1200"/>
              </a:spcAft>
              <a:buFont typeface="Arial" charset="0"/>
              <a:buChar char="•"/>
              <a:tabLst>
                <a:tab pos="273050" algn="l"/>
              </a:tabLst>
              <a:defRPr/>
            </a:pPr>
            <a:r>
              <a:rPr lang="en-US" sz="2000" b="1" dirty="0">
                <a:solidFill>
                  <a:srgbClr val="3C653C"/>
                </a:solidFill>
                <a:latin typeface="+mn-lt"/>
                <a:cs typeface="Arial" charset="0"/>
              </a:rPr>
              <a:t>  FREE </a:t>
            </a:r>
            <a:r>
              <a:rPr lang="en-US" sz="2000" dirty="0">
                <a:solidFill>
                  <a:srgbClr val="3C653C"/>
                </a:solidFill>
                <a:latin typeface="+mn-lt"/>
                <a:cs typeface="Arial" charset="0"/>
              </a:rPr>
              <a:t>online tool for MA cities, towns, RSD &amp; </a:t>
            </a:r>
            <a:r>
              <a:rPr lang="en-US" sz="2000" dirty="0" smtClean="0">
                <a:solidFill>
                  <a:srgbClr val="3C653C"/>
                </a:solidFill>
                <a:latin typeface="+mn-lt"/>
                <a:cs typeface="Arial" charset="0"/>
              </a:rPr>
              <a:t>WTP</a:t>
            </a:r>
          </a:p>
          <a:p>
            <a:pPr lvl="1">
              <a:spcAft>
                <a:spcPts val="1200"/>
              </a:spcAft>
              <a:buFont typeface="Arial" charset="0"/>
              <a:buChar char="•"/>
              <a:tabLst>
                <a:tab pos="273050" algn="l"/>
              </a:tabLst>
              <a:defRPr/>
            </a:pPr>
            <a:r>
              <a:rPr lang="en-US" sz="2000" dirty="0" smtClean="0">
                <a:solidFill>
                  <a:srgbClr val="3C653C"/>
                </a:solidFill>
                <a:latin typeface="+mn-lt"/>
                <a:cs typeface="Arial" charset="0"/>
              </a:rPr>
              <a:t>  Provides</a:t>
            </a:r>
            <a:r>
              <a:rPr lang="en-US" sz="2000" dirty="0">
                <a:solidFill>
                  <a:srgbClr val="3C653C"/>
                </a:solidFill>
                <a:latin typeface="+mn-lt"/>
                <a:cs typeface="Arial" charset="0"/>
              </a:rPr>
              <a:t>:</a:t>
            </a:r>
          </a:p>
          <a:p>
            <a:pPr lvl="2">
              <a:spcAft>
                <a:spcPts val="1200"/>
              </a:spcAft>
              <a:buFont typeface="Arial" charset="0"/>
              <a:buChar char="•"/>
              <a:tabLst>
                <a:tab pos="273050" algn="l"/>
              </a:tabLst>
              <a:defRPr/>
            </a:pPr>
            <a:r>
              <a:rPr lang="en-US" sz="2000" dirty="0">
                <a:solidFill>
                  <a:srgbClr val="3C653C"/>
                </a:solidFill>
                <a:latin typeface="+mn-lt"/>
                <a:cs typeface="Arial" charset="0"/>
              </a:rPr>
              <a:t> Automated electronic download of utility data</a:t>
            </a:r>
          </a:p>
          <a:p>
            <a:pPr lvl="2">
              <a:spcAft>
                <a:spcPts val="1200"/>
              </a:spcAft>
              <a:buFont typeface="Arial" charset="0"/>
              <a:buChar char="•"/>
              <a:tabLst>
                <a:tab pos="273050" algn="l"/>
              </a:tabLst>
              <a:defRPr/>
            </a:pPr>
            <a:r>
              <a:rPr lang="en-US" sz="2000" dirty="0">
                <a:solidFill>
                  <a:srgbClr val="3C653C"/>
                </a:solidFill>
                <a:latin typeface="+mn-lt"/>
                <a:cs typeface="Arial" charset="0"/>
              </a:rPr>
              <a:t>All energy costs and accounts in one place</a:t>
            </a:r>
          </a:p>
          <a:p>
            <a:pPr lvl="2">
              <a:spcAft>
                <a:spcPts val="1200"/>
              </a:spcAft>
              <a:buFont typeface="Arial" charset="0"/>
              <a:buChar char="•"/>
              <a:tabLst>
                <a:tab pos="273050" algn="l"/>
              </a:tabLst>
              <a:defRPr/>
            </a:pPr>
            <a:r>
              <a:rPr lang="en-US" sz="2000" dirty="0">
                <a:solidFill>
                  <a:srgbClr val="3C653C"/>
                </a:solidFill>
                <a:latin typeface="+mn-lt"/>
                <a:cs typeface="Arial" charset="0"/>
              </a:rPr>
              <a:t>Standard and custom reporting</a:t>
            </a:r>
          </a:p>
          <a:p>
            <a:pPr lvl="1">
              <a:spcAft>
                <a:spcPts val="1200"/>
              </a:spcAft>
              <a:buFont typeface="Arial" charset="0"/>
              <a:buChar char="•"/>
              <a:tabLst>
                <a:tab pos="273050" algn="l"/>
              </a:tabLst>
              <a:defRPr/>
            </a:pPr>
            <a:r>
              <a:rPr lang="en-US" sz="2000" dirty="0">
                <a:solidFill>
                  <a:srgbClr val="3C653C"/>
                </a:solidFill>
                <a:latin typeface="+mn-lt"/>
                <a:cs typeface="Arial" charset="0"/>
              </a:rPr>
              <a:t>  One tool to do it all:</a:t>
            </a:r>
          </a:p>
          <a:p>
            <a:pPr lvl="2">
              <a:spcAft>
                <a:spcPts val="1200"/>
              </a:spcAft>
              <a:buFont typeface="Arial" charset="0"/>
              <a:buChar char="•"/>
              <a:tabLst>
                <a:tab pos="273050" algn="l"/>
              </a:tabLst>
              <a:defRPr/>
            </a:pPr>
            <a:r>
              <a:rPr lang="en-US" sz="2000" dirty="0">
                <a:solidFill>
                  <a:srgbClr val="3C653C"/>
                </a:solidFill>
                <a:latin typeface="+mn-lt"/>
                <a:cs typeface="Arial" charset="0"/>
              </a:rPr>
              <a:t> </a:t>
            </a:r>
            <a:r>
              <a:rPr lang="en-US" sz="2000" b="1" dirty="0">
                <a:solidFill>
                  <a:srgbClr val="3C653C"/>
                </a:solidFill>
                <a:latin typeface="+mn-lt"/>
                <a:cs typeface="Arial" charset="0"/>
              </a:rPr>
              <a:t>Benchmark</a:t>
            </a:r>
            <a:r>
              <a:rPr lang="en-US" sz="2000" dirty="0">
                <a:solidFill>
                  <a:srgbClr val="3C653C"/>
                </a:solidFill>
                <a:latin typeface="+mn-lt"/>
                <a:cs typeface="Arial" charset="0"/>
              </a:rPr>
              <a:t>: track energy use by town, department or building</a:t>
            </a:r>
          </a:p>
          <a:p>
            <a:pPr lvl="2">
              <a:spcAft>
                <a:spcPts val="1200"/>
              </a:spcAft>
              <a:buFont typeface="Arial" charset="0"/>
              <a:buChar char="•"/>
              <a:tabLst>
                <a:tab pos="273050" algn="l"/>
              </a:tabLst>
              <a:defRPr/>
            </a:pPr>
            <a:r>
              <a:rPr lang="en-US" sz="2000" dirty="0">
                <a:solidFill>
                  <a:srgbClr val="3C653C"/>
                </a:solidFill>
                <a:latin typeface="+mn-lt"/>
                <a:cs typeface="Arial" charset="0"/>
              </a:rPr>
              <a:t> </a:t>
            </a:r>
            <a:r>
              <a:rPr lang="en-US" sz="2000" b="1" dirty="0">
                <a:solidFill>
                  <a:srgbClr val="3C653C"/>
                </a:solidFill>
                <a:latin typeface="+mn-lt"/>
                <a:cs typeface="Arial" charset="0"/>
              </a:rPr>
              <a:t>Identify</a:t>
            </a:r>
            <a:r>
              <a:rPr lang="en-US" sz="2000" dirty="0">
                <a:solidFill>
                  <a:srgbClr val="3C653C"/>
                </a:solidFill>
                <a:latin typeface="+mn-lt"/>
                <a:cs typeface="Arial" charset="0"/>
              </a:rPr>
              <a:t>:</a:t>
            </a:r>
            <a:r>
              <a:rPr lang="en-US" sz="2000" b="1" dirty="0">
                <a:solidFill>
                  <a:srgbClr val="3C653C"/>
                </a:solidFill>
                <a:latin typeface="+mn-lt"/>
                <a:cs typeface="Arial" charset="0"/>
              </a:rPr>
              <a:t> </a:t>
            </a:r>
            <a:r>
              <a:rPr lang="en-US" sz="2000" dirty="0">
                <a:solidFill>
                  <a:srgbClr val="3C653C"/>
                </a:solidFill>
                <a:latin typeface="+mn-lt"/>
                <a:cs typeface="Arial" charset="0"/>
              </a:rPr>
              <a:t>least efficient buildings for efficiency action</a:t>
            </a:r>
          </a:p>
          <a:p>
            <a:pPr lvl="2">
              <a:spcAft>
                <a:spcPts val="1200"/>
              </a:spcAft>
              <a:buFont typeface="Arial" charset="0"/>
              <a:buChar char="•"/>
              <a:tabLst>
                <a:tab pos="273050" algn="l"/>
              </a:tabLst>
              <a:defRPr/>
            </a:pPr>
            <a:r>
              <a:rPr lang="en-US" sz="2000" dirty="0">
                <a:solidFill>
                  <a:srgbClr val="3C653C"/>
                </a:solidFill>
                <a:latin typeface="+mn-lt"/>
                <a:cs typeface="Arial" charset="0"/>
              </a:rPr>
              <a:t> </a:t>
            </a:r>
            <a:r>
              <a:rPr lang="en-US" sz="2000" b="1" dirty="0">
                <a:solidFill>
                  <a:srgbClr val="3C653C"/>
                </a:solidFill>
                <a:latin typeface="+mn-lt"/>
                <a:cs typeface="Arial" charset="0"/>
              </a:rPr>
              <a:t>Measure and verify</a:t>
            </a:r>
            <a:r>
              <a:rPr lang="en-US" sz="2000" dirty="0">
                <a:solidFill>
                  <a:srgbClr val="3C653C"/>
                </a:solidFill>
                <a:latin typeface="+mn-lt"/>
                <a:cs typeface="Arial" charset="0"/>
              </a:rPr>
              <a:t>: energy use trends by building over time</a:t>
            </a: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38200" y="228600"/>
            <a:ext cx="8305800" cy="609600"/>
          </a:xfrm>
        </p:spPr>
        <p:txBody>
          <a:bodyPr/>
          <a:lstStyle/>
          <a:p>
            <a:endParaRPr lang="en-US" smtClean="0"/>
          </a:p>
        </p:txBody>
      </p:sp>
      <p:sp>
        <p:nvSpPr>
          <p:cNvPr id="29699" name="Content Placeholder 2"/>
          <p:cNvSpPr>
            <a:spLocks noGrp="1"/>
          </p:cNvSpPr>
          <p:nvPr>
            <p:ph idx="1"/>
          </p:nvPr>
        </p:nvSpPr>
        <p:spPr>
          <a:xfrm>
            <a:off x="914400" y="1295400"/>
            <a:ext cx="8077200" cy="4419600"/>
          </a:xfrm>
        </p:spPr>
        <p:txBody>
          <a:bodyPr/>
          <a:lstStyle/>
          <a:p>
            <a:pPr indent="0">
              <a:buClr>
                <a:srgbClr val="3C653C"/>
              </a:buClr>
              <a:buFont typeface="Wingdings" pitchFamily="2" charset="2"/>
              <a:buNone/>
              <a:defRPr/>
            </a:pPr>
            <a:r>
              <a:rPr lang="en-US" sz="2400" dirty="0" smtClean="0">
                <a:solidFill>
                  <a:srgbClr val="001933"/>
                </a:solidFill>
              </a:rPr>
              <a:t>To date more than 425 individuals in more than 200 towns trained to use </a:t>
            </a:r>
            <a:r>
              <a:rPr lang="en-US" sz="2400" dirty="0" err="1" smtClean="0">
                <a:solidFill>
                  <a:srgbClr val="001933"/>
                </a:solidFill>
              </a:rPr>
              <a:t>MassEnergyInsight</a:t>
            </a:r>
            <a:r>
              <a:rPr lang="en-US" sz="2400" dirty="0" smtClean="0">
                <a:solidFill>
                  <a:srgbClr val="001933"/>
                </a:solidFill>
              </a:rPr>
              <a:t> to benchmark and monitor ongoing energy use, costs, and emissions</a:t>
            </a:r>
            <a:br>
              <a:rPr lang="en-US" sz="2400" dirty="0" smtClean="0">
                <a:solidFill>
                  <a:srgbClr val="001933"/>
                </a:solidFill>
              </a:rPr>
            </a:br>
            <a:r>
              <a:rPr lang="en-US" sz="2400" dirty="0" smtClean="0">
                <a:solidFill>
                  <a:srgbClr val="001933"/>
                </a:solidFill>
              </a:rPr>
              <a:t/>
            </a:r>
            <a:br>
              <a:rPr lang="en-US" sz="2400" dirty="0" smtClean="0">
                <a:solidFill>
                  <a:srgbClr val="001933"/>
                </a:solidFill>
              </a:rPr>
            </a:br>
            <a:r>
              <a:rPr lang="en-US" sz="2400" dirty="0" smtClean="0">
                <a:solidFill>
                  <a:srgbClr val="001933"/>
                </a:solidFill>
              </a:rPr>
              <a:t/>
            </a:r>
            <a:br>
              <a:rPr lang="en-US" sz="2400" dirty="0" smtClean="0">
                <a:solidFill>
                  <a:srgbClr val="001933"/>
                </a:solidFill>
              </a:rPr>
            </a:br>
            <a:r>
              <a:rPr lang="en-US" sz="2400" dirty="0" smtClean="0">
                <a:solidFill>
                  <a:srgbClr val="001933"/>
                </a:solidFill>
              </a:rPr>
              <a:t/>
            </a:r>
            <a:br>
              <a:rPr lang="en-US" sz="2400" dirty="0" smtClean="0">
                <a:solidFill>
                  <a:srgbClr val="001933"/>
                </a:solidFill>
              </a:rPr>
            </a:br>
            <a:r>
              <a:rPr lang="en-US" sz="2400" dirty="0" smtClean="0">
                <a:solidFill>
                  <a:srgbClr val="001933"/>
                </a:solidFill>
              </a:rPr>
              <a:t/>
            </a:r>
            <a:br>
              <a:rPr lang="en-US" sz="2400" dirty="0" smtClean="0">
                <a:solidFill>
                  <a:srgbClr val="001933"/>
                </a:solidFill>
              </a:rPr>
            </a:br>
            <a:endParaRPr lang="en-US" sz="2400" dirty="0" smtClean="0">
              <a:solidFill>
                <a:srgbClr val="001933"/>
              </a:solidFill>
            </a:endParaRPr>
          </a:p>
          <a:p>
            <a:pPr>
              <a:buClr>
                <a:srgbClr val="3C653C"/>
              </a:buClr>
              <a:defRPr/>
            </a:pPr>
            <a:endParaRPr lang="en-US" sz="2400" dirty="0" smtClean="0">
              <a:solidFill>
                <a:srgbClr val="001933"/>
              </a:solidFill>
            </a:endParaRPr>
          </a:p>
          <a:p>
            <a:pPr>
              <a:buClr>
                <a:srgbClr val="3C653C"/>
              </a:buClr>
              <a:defRPr/>
            </a:pPr>
            <a:endParaRPr lang="en-US" sz="2400" dirty="0" smtClean="0">
              <a:solidFill>
                <a:srgbClr val="001933"/>
              </a:solidFill>
            </a:endParaRPr>
          </a:p>
        </p:txBody>
      </p:sp>
      <p:sp>
        <p:nvSpPr>
          <p:cNvPr id="4" name="Slide Number Placeholder 3"/>
          <p:cNvSpPr>
            <a:spLocks noGrp="1"/>
          </p:cNvSpPr>
          <p:nvPr>
            <p:ph type="sldNum" sz="quarter" idx="10"/>
          </p:nvPr>
        </p:nvSpPr>
        <p:spPr/>
        <p:txBody>
          <a:bodyPr/>
          <a:lstStyle/>
          <a:p>
            <a:pPr>
              <a:defRPr/>
            </a:pPr>
            <a:fld id="{78AF3338-0F98-4BB1-8C53-42F04E97913E}" type="slidenum">
              <a:rPr lang="en-US" smtClean="0"/>
              <a:pPr>
                <a:defRPr/>
              </a:pPr>
              <a:t>26</a:t>
            </a:fld>
            <a:endParaRPr lang="en-US" dirty="0"/>
          </a:p>
        </p:txBody>
      </p:sp>
      <p:pic>
        <p:nvPicPr>
          <p:cNvPr id="23557" name="Picture 6"/>
          <p:cNvPicPr>
            <a:picLocks noChangeAspect="1" noChangeArrowheads="1"/>
          </p:cNvPicPr>
          <p:nvPr/>
        </p:nvPicPr>
        <p:blipFill>
          <a:blip r:embed="rId4" cstate="print">
            <a:lum bright="-4000"/>
          </a:blip>
          <a:srcRect/>
          <a:stretch>
            <a:fillRect/>
          </a:stretch>
        </p:blipFill>
        <p:spPr bwMode="auto">
          <a:xfrm>
            <a:off x="1143000" y="2895600"/>
            <a:ext cx="4203700" cy="2863850"/>
          </a:xfrm>
          <a:prstGeom prst="rect">
            <a:avLst/>
          </a:prstGeom>
          <a:noFill/>
          <a:ln w="9525">
            <a:noFill/>
            <a:miter lim="800000"/>
            <a:headEnd/>
            <a:tailEnd/>
          </a:ln>
        </p:spPr>
      </p:pic>
      <p:pic>
        <p:nvPicPr>
          <p:cNvPr id="23558" name="Picture 7" descr="C:\Documents and Settings\twitkin\Local Settings\Temporary Internet Files\Content.IE5\WVR1Q0E9\MP900439536[1].jpg"/>
          <p:cNvPicPr>
            <a:picLocks noChangeAspect="1" noChangeArrowheads="1"/>
          </p:cNvPicPr>
          <p:nvPr/>
        </p:nvPicPr>
        <p:blipFill>
          <a:blip r:embed="rId5" cstate="print"/>
          <a:srcRect/>
          <a:stretch>
            <a:fillRect/>
          </a:stretch>
        </p:blipFill>
        <p:spPr bwMode="auto">
          <a:xfrm>
            <a:off x="5638800" y="2590800"/>
            <a:ext cx="3254375" cy="1752600"/>
          </a:xfrm>
          <a:prstGeom prst="rect">
            <a:avLst/>
          </a:prstGeom>
          <a:noFill/>
          <a:ln w="9525">
            <a:noFill/>
            <a:miter lim="800000"/>
            <a:headEnd/>
            <a:tailEnd/>
          </a:ln>
        </p:spPr>
      </p:pic>
      <p:pic>
        <p:nvPicPr>
          <p:cNvPr id="23559" name="Picture 1"/>
          <p:cNvPicPr>
            <a:picLocks noChangeAspect="1" noChangeArrowheads="1"/>
          </p:cNvPicPr>
          <p:nvPr/>
        </p:nvPicPr>
        <p:blipFill>
          <a:blip r:embed="rId6" cstate="print"/>
          <a:srcRect/>
          <a:stretch>
            <a:fillRect/>
          </a:stretch>
        </p:blipFill>
        <p:spPr bwMode="auto">
          <a:xfrm>
            <a:off x="1905000" y="204788"/>
            <a:ext cx="6096000" cy="938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6">
                <a:lumMod val="50000"/>
              </a:schemeClr>
            </a:solidFill>
          </a:ln>
        </p:spPr>
        <p:txBody>
          <a:bodyPr/>
          <a:lstStyle/>
          <a:p>
            <a:pPr>
              <a:defRPr/>
            </a:pPr>
            <a:r>
              <a:rPr lang="en-US" dirty="0" smtClean="0">
                <a:solidFill>
                  <a:schemeClr val="accent6">
                    <a:lumMod val="50000"/>
                  </a:schemeClr>
                </a:solidFill>
              </a:rPr>
              <a:t>Green Communities Contacts</a:t>
            </a:r>
            <a:endParaRPr lang="en-US" dirty="0">
              <a:solidFill>
                <a:schemeClr val="accent6">
                  <a:lumMod val="50000"/>
                </a:schemeClr>
              </a:solidFill>
            </a:endParaRPr>
          </a:p>
        </p:txBody>
      </p:sp>
      <p:sp>
        <p:nvSpPr>
          <p:cNvPr id="3" name="Content Placeholder 2"/>
          <p:cNvSpPr>
            <a:spLocks noGrp="1"/>
          </p:cNvSpPr>
          <p:nvPr>
            <p:ph idx="1"/>
          </p:nvPr>
        </p:nvSpPr>
        <p:spPr>
          <a:xfrm>
            <a:off x="838200" y="1143000"/>
            <a:ext cx="8077200" cy="4333875"/>
          </a:xfrm>
        </p:spPr>
        <p:txBody>
          <a:bodyPr/>
          <a:lstStyle/>
          <a:p>
            <a:pPr lvl="1">
              <a:buFontTx/>
              <a:buNone/>
              <a:defRPr/>
            </a:pPr>
            <a:endParaRPr lang="en-US" sz="2800" b="1" dirty="0" smtClean="0">
              <a:solidFill>
                <a:schemeClr val="accent6">
                  <a:lumMod val="50000"/>
                </a:schemeClr>
              </a:solidFill>
            </a:endParaRPr>
          </a:p>
          <a:p>
            <a:pPr lvl="1">
              <a:buFontTx/>
              <a:buNone/>
              <a:defRPr/>
            </a:pPr>
            <a:r>
              <a:rPr lang="en-US" sz="2800" b="1" dirty="0" smtClean="0">
                <a:solidFill>
                  <a:schemeClr val="accent6">
                    <a:lumMod val="50000"/>
                  </a:schemeClr>
                </a:solidFill>
              </a:rPr>
              <a:t>Meg Lusardi – Director</a:t>
            </a:r>
          </a:p>
          <a:p>
            <a:pPr lvl="1">
              <a:buFontTx/>
              <a:buNone/>
              <a:defRPr/>
            </a:pPr>
            <a:r>
              <a:rPr lang="en-US" sz="1800" dirty="0" smtClean="0">
                <a:solidFill>
                  <a:schemeClr val="accent6">
                    <a:lumMod val="50000"/>
                  </a:schemeClr>
                </a:solidFill>
                <a:hlinkClick r:id="rId2"/>
              </a:rPr>
              <a:t>meg.lusardi@state.ma.us</a:t>
            </a:r>
            <a:r>
              <a:rPr lang="en-US" sz="1800" dirty="0" smtClean="0">
                <a:solidFill>
                  <a:schemeClr val="accent6">
                    <a:lumMod val="50000"/>
                  </a:schemeClr>
                </a:solidFill>
              </a:rPr>
              <a:t> (617) 626-7364</a:t>
            </a:r>
          </a:p>
          <a:p>
            <a:pPr lvl="1">
              <a:buFontTx/>
              <a:buNone/>
              <a:defRPr/>
            </a:pPr>
            <a:r>
              <a:rPr lang="en-US" sz="2800" b="1" dirty="0" smtClean="0">
                <a:solidFill>
                  <a:schemeClr val="accent6">
                    <a:lumMod val="50000"/>
                  </a:schemeClr>
                </a:solidFill>
              </a:rPr>
              <a:t>Seth Pickering – Regional Coordinator</a:t>
            </a:r>
          </a:p>
          <a:p>
            <a:pPr lvl="1">
              <a:buFontTx/>
              <a:buNone/>
              <a:defRPr/>
            </a:pPr>
            <a:r>
              <a:rPr lang="en-US" sz="1800" dirty="0" smtClean="0">
                <a:solidFill>
                  <a:schemeClr val="accent6">
                    <a:lumMod val="50000"/>
                  </a:schemeClr>
                </a:solidFill>
                <a:hlinkClick r:id="rId3"/>
              </a:rPr>
              <a:t>seth.pickering@state.ma.us</a:t>
            </a:r>
            <a:r>
              <a:rPr lang="en-US" sz="1800" dirty="0" smtClean="0">
                <a:solidFill>
                  <a:schemeClr val="accent6">
                    <a:lumMod val="50000"/>
                  </a:schemeClr>
                </a:solidFill>
              </a:rPr>
              <a:t> (508) 946-2838</a:t>
            </a:r>
          </a:p>
          <a:p>
            <a:pPr lvl="1">
              <a:buFontTx/>
              <a:buNone/>
              <a:defRPr/>
            </a:pPr>
            <a:endParaRPr lang="en-US" sz="900" dirty="0" smtClean="0">
              <a:solidFill>
                <a:schemeClr val="accent6">
                  <a:lumMod val="50000"/>
                </a:schemeClr>
              </a:solidFill>
            </a:endParaRPr>
          </a:p>
          <a:p>
            <a:pPr lvl="1">
              <a:buFontTx/>
              <a:buNone/>
              <a:defRPr/>
            </a:pPr>
            <a:endParaRPr lang="en-US" sz="900" dirty="0" smtClean="0">
              <a:solidFill>
                <a:schemeClr val="accent6">
                  <a:lumMod val="50000"/>
                </a:schemeClr>
              </a:solidFill>
            </a:endParaRPr>
          </a:p>
          <a:p>
            <a:pPr lvl="1">
              <a:buFontTx/>
              <a:buNone/>
              <a:defRPr/>
            </a:pPr>
            <a:endParaRPr lang="en-US" sz="900" dirty="0" smtClean="0">
              <a:solidFill>
                <a:schemeClr val="accent6">
                  <a:lumMod val="50000"/>
                </a:schemeClr>
              </a:solidFill>
            </a:endParaRPr>
          </a:p>
          <a:p>
            <a:pPr>
              <a:buClr>
                <a:srgbClr val="3C653C"/>
              </a:buClr>
              <a:defRPr/>
            </a:pPr>
            <a:r>
              <a:rPr lang="en-US" dirty="0" smtClean="0">
                <a:solidFill>
                  <a:schemeClr val="accent6">
                    <a:lumMod val="50000"/>
                  </a:schemeClr>
                </a:solidFill>
              </a:rPr>
              <a:t>Website: </a:t>
            </a:r>
            <a:r>
              <a:rPr lang="en-US" sz="2600" dirty="0" smtClean="0">
                <a:solidFill>
                  <a:schemeClr val="accent6">
                    <a:lumMod val="50000"/>
                  </a:schemeClr>
                </a:solidFill>
                <a:hlinkClick r:id="rId4"/>
              </a:rPr>
              <a:t>http://www.mass.gov/eea/energy-utilities-clean-tech/green-communities/</a:t>
            </a:r>
            <a:r>
              <a:rPr lang="en-US" sz="2600" dirty="0" smtClean="0">
                <a:solidFill>
                  <a:schemeClr val="accent6">
                    <a:lumMod val="50000"/>
                  </a:schemeClr>
                </a:solidFill>
              </a:rPr>
              <a:t> </a:t>
            </a:r>
            <a:endParaRPr lang="en-US" sz="2600" dirty="0" smtClean="0"/>
          </a:p>
          <a:p>
            <a:pPr lvl="2">
              <a:buFont typeface="Wingdings" pitchFamily="2" charset="2"/>
              <a:buNone/>
              <a:defRPr/>
            </a:pPr>
            <a:endParaRPr lang="en-US" sz="2600" dirty="0" smtClean="0"/>
          </a:p>
          <a:p>
            <a:pPr lvl="2">
              <a:buFont typeface="Wingdings" pitchFamily="2" charset="2"/>
              <a:buNone/>
              <a:defRPr/>
            </a:pPr>
            <a:endParaRPr lang="en-US" sz="2600" dirty="0" smtClean="0"/>
          </a:p>
        </p:txBody>
      </p:sp>
      <p:sp>
        <p:nvSpPr>
          <p:cNvPr id="4" name="Slide Number Placeholder 3"/>
          <p:cNvSpPr>
            <a:spLocks noGrp="1"/>
          </p:cNvSpPr>
          <p:nvPr>
            <p:ph type="sldNum" sz="quarter" idx="10"/>
          </p:nvPr>
        </p:nvSpPr>
        <p:spPr/>
        <p:txBody>
          <a:bodyPr/>
          <a:lstStyle/>
          <a:p>
            <a:pPr>
              <a:defRPr/>
            </a:pPr>
            <a:fld id="{B9860624-8C7D-4588-926C-5945B07B70F5}"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0"/>
            <a:ext cx="7924800" cy="1111250"/>
          </a:xfrm>
        </p:spPr>
        <p:txBody>
          <a:bodyPr>
            <a:spAutoFit/>
          </a:bodyPr>
          <a:lstStyle/>
          <a:p>
            <a:pPr>
              <a:defRPr/>
            </a:pPr>
            <a:r>
              <a:rPr lang="en-US" b="0" dirty="0" smtClean="0">
                <a:solidFill>
                  <a:schemeClr val="accent6">
                    <a:lumMod val="50000"/>
                  </a:schemeClr>
                </a:solidFill>
                <a:latin typeface="+mn-lt"/>
              </a:rPr>
              <a:t>Serves as the hub for all Massachusetts cities and towns on energy matters</a:t>
            </a:r>
            <a:endParaRPr lang="en-US" dirty="0">
              <a:solidFill>
                <a:schemeClr val="accent6">
                  <a:lumMod val="50000"/>
                </a:schemeClr>
              </a:solidFill>
              <a:latin typeface="+mn-lt"/>
            </a:endParaRPr>
          </a:p>
        </p:txBody>
      </p:sp>
      <p:sp>
        <p:nvSpPr>
          <p:cNvPr id="4" name="Slide Number Placeholder 3"/>
          <p:cNvSpPr>
            <a:spLocks noGrp="1"/>
          </p:cNvSpPr>
          <p:nvPr>
            <p:ph type="sldNum" sz="quarter" idx="10"/>
          </p:nvPr>
        </p:nvSpPr>
        <p:spPr/>
        <p:txBody>
          <a:bodyPr/>
          <a:lstStyle/>
          <a:p>
            <a:pPr>
              <a:defRPr/>
            </a:pPr>
            <a:fld id="{F260C50D-7E75-4317-9973-59E0EB3B38AA}" type="slidenum">
              <a:rPr lang="en-US" smtClean="0"/>
              <a:pPr>
                <a:defRPr/>
              </a:pPr>
              <a:t>3</a:t>
            </a:fld>
            <a:endParaRPr lang="en-US" dirty="0"/>
          </a:p>
        </p:txBody>
      </p:sp>
      <p:sp>
        <p:nvSpPr>
          <p:cNvPr id="6" name="Rectangle 5"/>
          <p:cNvSpPr/>
          <p:nvPr/>
        </p:nvSpPr>
        <p:spPr>
          <a:xfrm>
            <a:off x="2057400" y="228600"/>
            <a:ext cx="5900738" cy="584200"/>
          </a:xfrm>
          <a:prstGeom prst="rect">
            <a:avLst/>
          </a:prstGeom>
        </p:spPr>
        <p:txBody>
          <a:bodyPr wrap="none">
            <a:spAutoFit/>
          </a:bodyPr>
          <a:lstStyle/>
          <a:p>
            <a:pPr>
              <a:defRPr/>
            </a:pPr>
            <a:r>
              <a:rPr lang="en-US" sz="3200" b="1" dirty="0">
                <a:solidFill>
                  <a:schemeClr val="accent6">
                    <a:lumMod val="50000"/>
                  </a:schemeClr>
                </a:solidFill>
                <a:latin typeface="+mn-lt"/>
                <a:cs typeface="+mn-cs"/>
              </a:rPr>
              <a:t>Green Communities Division </a:t>
            </a:r>
          </a:p>
        </p:txBody>
      </p:sp>
      <p:grpSp>
        <p:nvGrpSpPr>
          <p:cNvPr id="3" name="Group 51"/>
          <p:cNvGrpSpPr>
            <a:grpSpLocks/>
          </p:cNvGrpSpPr>
          <p:nvPr/>
        </p:nvGrpSpPr>
        <p:grpSpPr bwMode="auto">
          <a:xfrm>
            <a:off x="2209800" y="1981200"/>
            <a:ext cx="5867400" cy="4267200"/>
            <a:chOff x="1981200" y="1060519"/>
            <a:chExt cx="6248400" cy="4364162"/>
          </a:xfrm>
        </p:grpSpPr>
        <p:grpSp>
          <p:nvGrpSpPr>
            <p:cNvPr id="5" name="Group 10"/>
            <p:cNvGrpSpPr>
              <a:grpSpLocks noChangeAspect="1"/>
            </p:cNvGrpSpPr>
            <p:nvPr/>
          </p:nvGrpSpPr>
          <p:grpSpPr bwMode="auto">
            <a:xfrm>
              <a:off x="3613450" y="1766486"/>
              <a:ext cx="3052262" cy="2938590"/>
              <a:chOff x="-26988" y="1158242"/>
              <a:chExt cx="6858001" cy="6766562"/>
            </a:xfrm>
          </p:grpSpPr>
          <p:sp>
            <p:nvSpPr>
              <p:cNvPr id="23" name="Oval 22"/>
              <p:cNvSpPr>
                <a:spLocks noChangeAspect="1"/>
              </p:cNvSpPr>
              <p:nvPr/>
            </p:nvSpPr>
            <p:spPr>
              <a:xfrm>
                <a:off x="87312" y="1158242"/>
                <a:ext cx="6629399" cy="6766562"/>
              </a:xfrm>
              <a:prstGeom prst="ellipse">
                <a:avLst/>
              </a:prstGeom>
              <a:gradFill flip="none" rotWithShape="1">
                <a:gsLst>
                  <a:gs pos="40000">
                    <a:srgbClr val="00B050">
                      <a:alpha val="95000"/>
                    </a:srgbClr>
                  </a:gs>
                  <a:gs pos="55000">
                    <a:srgbClr val="00B050">
                      <a:alpha val="55000"/>
                    </a:srgbClr>
                  </a:gs>
                  <a:gs pos="70000">
                    <a:srgbClr val="00B050">
                      <a:alpha val="35000"/>
                    </a:srgbClr>
                  </a:gs>
                  <a:gs pos="85000">
                    <a:srgbClr val="156B13">
                      <a:alpha val="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Oval 23"/>
              <p:cNvSpPr>
                <a:spLocks noChangeAspect="1"/>
              </p:cNvSpPr>
              <p:nvPr/>
            </p:nvSpPr>
            <p:spPr>
              <a:xfrm>
                <a:off x="1342393" y="2471126"/>
                <a:ext cx="4117579" cy="41161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336" name="TextBox 24"/>
              <p:cNvSpPr txBox="1">
                <a:spLocks noChangeArrowheads="1"/>
              </p:cNvSpPr>
              <p:nvPr/>
            </p:nvSpPr>
            <p:spPr bwMode="auto">
              <a:xfrm>
                <a:off x="-26988" y="5061131"/>
                <a:ext cx="6858001" cy="507366"/>
              </a:xfrm>
              <a:prstGeom prst="rect">
                <a:avLst/>
              </a:prstGeom>
              <a:noFill/>
              <a:ln w="9525">
                <a:noFill/>
                <a:miter lim="800000"/>
                <a:headEnd/>
                <a:tailEnd/>
              </a:ln>
            </p:spPr>
            <p:txBody>
              <a:bodyPr>
                <a:spAutoFit/>
              </a:bodyPr>
              <a:lstStyle/>
              <a:p>
                <a:pPr algn="ctr"/>
                <a:endParaRPr lang="en-US" sz="800">
                  <a:solidFill>
                    <a:srgbClr val="00B050"/>
                  </a:solidFill>
                  <a:latin typeface="Lucida Sans" pitchFamily="34" charset="0"/>
                </a:endParaRPr>
              </a:p>
            </p:txBody>
          </p:sp>
          <p:pic>
            <p:nvPicPr>
              <p:cNvPr id="13337" name="Picture 22" descr="GreenCommunities_vector_cmyk_v9 copy.eps"/>
              <p:cNvPicPr>
                <a:picLocks noChangeAspect="1"/>
              </p:cNvPicPr>
              <p:nvPr/>
            </p:nvPicPr>
            <p:blipFill>
              <a:blip r:embed="rId4" cstate="print"/>
              <a:srcRect/>
              <a:stretch>
                <a:fillRect/>
              </a:stretch>
            </p:blipFill>
            <p:spPr bwMode="auto">
              <a:xfrm>
                <a:off x="2140079" y="3301079"/>
                <a:ext cx="2552595" cy="2451634"/>
              </a:xfrm>
              <a:prstGeom prst="rect">
                <a:avLst/>
              </a:prstGeom>
              <a:noFill/>
              <a:ln w="9525">
                <a:noFill/>
                <a:miter lim="800000"/>
                <a:headEnd/>
                <a:tailEnd/>
              </a:ln>
            </p:spPr>
          </p:pic>
        </p:grpSp>
        <p:pic>
          <p:nvPicPr>
            <p:cNvPr id="13319" name="Picture 2"/>
            <p:cNvPicPr>
              <a:picLocks noChangeAspect="1" noChangeArrowheads="1"/>
            </p:cNvPicPr>
            <p:nvPr/>
          </p:nvPicPr>
          <p:blipFill>
            <a:blip r:embed="rId5" cstate="print"/>
            <a:srcRect/>
            <a:stretch>
              <a:fillRect/>
            </a:stretch>
          </p:blipFill>
          <p:spPr bwMode="auto">
            <a:xfrm>
              <a:off x="6118598" y="1095963"/>
              <a:ext cx="1479167" cy="1024294"/>
            </a:xfrm>
            <a:prstGeom prst="rect">
              <a:avLst/>
            </a:prstGeom>
            <a:noFill/>
            <a:ln w="9525">
              <a:noFill/>
              <a:miter lim="800000"/>
              <a:headEnd/>
              <a:tailEnd/>
            </a:ln>
          </p:spPr>
        </p:pic>
        <p:pic>
          <p:nvPicPr>
            <p:cNvPr id="13320" name="Picture 4"/>
            <p:cNvPicPr>
              <a:picLocks noChangeAspect="1" noChangeArrowheads="1"/>
            </p:cNvPicPr>
            <p:nvPr/>
          </p:nvPicPr>
          <p:blipFill>
            <a:blip r:embed="rId6" cstate="print"/>
            <a:srcRect/>
            <a:stretch>
              <a:fillRect/>
            </a:stretch>
          </p:blipFill>
          <p:spPr bwMode="auto">
            <a:xfrm>
              <a:off x="2593974" y="4361179"/>
              <a:ext cx="1491723" cy="1063502"/>
            </a:xfrm>
            <a:prstGeom prst="rect">
              <a:avLst/>
            </a:prstGeom>
            <a:noFill/>
            <a:ln w="9525">
              <a:noFill/>
              <a:miter lim="800000"/>
              <a:headEnd/>
              <a:tailEnd/>
            </a:ln>
          </p:spPr>
        </p:pic>
        <p:pic>
          <p:nvPicPr>
            <p:cNvPr id="13321" name="Picture 15" descr="School Bus Retrofit.jpg"/>
            <p:cNvPicPr>
              <a:picLocks noChangeAspect="1"/>
            </p:cNvPicPr>
            <p:nvPr/>
          </p:nvPicPr>
          <p:blipFill>
            <a:blip r:embed="rId7" cstate="print"/>
            <a:srcRect/>
            <a:stretch>
              <a:fillRect/>
            </a:stretch>
          </p:blipFill>
          <p:spPr bwMode="auto">
            <a:xfrm>
              <a:off x="2593974" y="1060519"/>
              <a:ext cx="1491723" cy="1090457"/>
            </a:xfrm>
            <a:prstGeom prst="rect">
              <a:avLst/>
            </a:prstGeom>
            <a:noFill/>
            <a:ln w="9525">
              <a:noFill/>
              <a:miter lim="800000"/>
              <a:headEnd/>
              <a:tailEnd/>
            </a:ln>
          </p:spPr>
        </p:pic>
        <p:pic>
          <p:nvPicPr>
            <p:cNvPr id="13322" name="Picture 31" descr="school_stairway.jpg"/>
            <p:cNvPicPr>
              <a:picLocks noChangeAspect="1"/>
            </p:cNvPicPr>
            <p:nvPr/>
          </p:nvPicPr>
          <p:blipFill>
            <a:blip r:embed="rId8" cstate="print"/>
            <a:srcRect/>
            <a:stretch>
              <a:fillRect/>
            </a:stretch>
          </p:blipFill>
          <p:spPr bwMode="auto">
            <a:xfrm>
              <a:off x="7230944" y="2524144"/>
              <a:ext cx="998656" cy="1446102"/>
            </a:xfrm>
            <a:prstGeom prst="rect">
              <a:avLst/>
            </a:prstGeom>
            <a:noFill/>
            <a:ln w="9525">
              <a:noFill/>
              <a:miter lim="800000"/>
              <a:headEnd/>
              <a:tailEnd/>
            </a:ln>
          </p:spPr>
        </p:pic>
        <p:cxnSp>
          <p:nvCxnSpPr>
            <p:cNvPr id="14" name="Straight Arrow Connector 13"/>
            <p:cNvCxnSpPr/>
            <p:nvPr/>
          </p:nvCxnSpPr>
          <p:spPr>
            <a:xfrm rot="10800000">
              <a:off x="3164609" y="3239353"/>
              <a:ext cx="1185100" cy="16236"/>
            </a:xfrm>
            <a:prstGeom prst="straightConnector1">
              <a:avLst/>
            </a:prstGeom>
            <a:ln w="349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V="1">
              <a:off x="4061669" y="1979772"/>
              <a:ext cx="706254" cy="393906"/>
            </a:xfrm>
            <a:prstGeom prst="straightConnector1">
              <a:avLst/>
            </a:prstGeom>
            <a:ln w="349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3325" name="Picture 6" descr="Cape and Dartmouth037.JPG"/>
            <p:cNvPicPr>
              <a:picLocks noChangeAspect="1"/>
            </p:cNvPicPr>
            <p:nvPr/>
          </p:nvPicPr>
          <p:blipFill>
            <a:blip r:embed="rId9" cstate="print"/>
            <a:srcRect/>
            <a:stretch>
              <a:fillRect/>
            </a:stretch>
          </p:blipFill>
          <p:spPr bwMode="auto">
            <a:xfrm>
              <a:off x="1981200" y="2541227"/>
              <a:ext cx="1086020" cy="1411935"/>
            </a:xfrm>
            <a:prstGeom prst="rect">
              <a:avLst/>
            </a:prstGeom>
            <a:noFill/>
            <a:ln w="9525">
              <a:noFill/>
              <a:miter lim="800000"/>
              <a:headEnd/>
              <a:tailEnd/>
            </a:ln>
          </p:spPr>
        </p:pic>
        <p:cxnSp>
          <p:nvCxnSpPr>
            <p:cNvPr id="17" name="Straight Arrow Connector 16"/>
            <p:cNvCxnSpPr/>
            <p:nvPr/>
          </p:nvCxnSpPr>
          <p:spPr>
            <a:xfrm rot="10800000" flipH="1">
              <a:off x="5927024" y="3239353"/>
              <a:ext cx="1185100" cy="16236"/>
            </a:xfrm>
            <a:prstGeom prst="straightConnector1">
              <a:avLst/>
            </a:prstGeom>
            <a:ln w="349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27" name="Straight Arrow Connector 17"/>
            <p:cNvCxnSpPr>
              <a:cxnSpLocks noChangeShapeType="1"/>
            </p:cNvCxnSpPr>
            <p:nvPr/>
          </p:nvCxnSpPr>
          <p:spPr bwMode="auto">
            <a:xfrm rot="16200000" flipV="1">
              <a:off x="4255934" y="2114689"/>
              <a:ext cx="449252" cy="394636"/>
            </a:xfrm>
            <a:prstGeom prst="straightConnector1">
              <a:avLst/>
            </a:prstGeom>
            <a:noFill/>
            <a:ln w="9525" algn="ctr">
              <a:noFill/>
              <a:round/>
              <a:headEnd/>
              <a:tailEnd type="arrow" w="med" len="med"/>
            </a:ln>
          </p:spPr>
        </p:cxnSp>
        <p:cxnSp>
          <p:nvCxnSpPr>
            <p:cNvPr id="19" name="Straight Arrow Connector 18"/>
            <p:cNvCxnSpPr/>
            <p:nvPr/>
          </p:nvCxnSpPr>
          <p:spPr>
            <a:xfrm rot="5400000" flipH="1" flipV="1">
              <a:off x="5475843" y="1978927"/>
              <a:ext cx="706254" cy="395597"/>
            </a:xfrm>
            <a:prstGeom prst="straightConnector1">
              <a:avLst/>
            </a:prstGeom>
            <a:ln w="349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H="1">
              <a:off x="5475843" y="4086323"/>
              <a:ext cx="706254" cy="395597"/>
            </a:xfrm>
            <a:prstGeom prst="straightConnector1">
              <a:avLst/>
            </a:prstGeom>
            <a:ln w="349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4061670" y="4079051"/>
              <a:ext cx="706253" cy="393906"/>
            </a:xfrm>
            <a:prstGeom prst="straightConnector1">
              <a:avLst/>
            </a:prstGeom>
            <a:ln w="349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3331" name="Picture 5" descr="UMass Amherst PV Knowles Roof#2.JPG"/>
            <p:cNvPicPr>
              <a:picLocks noChangeAspect="1"/>
            </p:cNvPicPr>
            <p:nvPr/>
          </p:nvPicPr>
          <p:blipFill>
            <a:blip r:embed="rId10" cstate="print"/>
            <a:srcRect/>
            <a:stretch>
              <a:fillRect/>
            </a:stretch>
          </p:blipFill>
          <p:spPr bwMode="auto">
            <a:xfrm>
              <a:off x="6124876" y="4375881"/>
              <a:ext cx="1446998" cy="1034096"/>
            </a:xfrm>
            <a:prstGeom prst="rect">
              <a:avLst/>
            </a:prstGeom>
            <a:noFill/>
            <a:ln w="9525">
              <a:noFill/>
              <a:miter lim="800000"/>
              <a:headEnd/>
              <a:tailEnd/>
            </a:ln>
          </p:spPr>
        </p:pic>
      </p:gr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7CA611E-48B7-4049-A4A4-87C8F9309A5B}" type="slidenum">
              <a:rPr lang="en-US" smtClean="0"/>
              <a:pPr>
                <a:defRPr/>
              </a:pPr>
              <a:t>4</a:t>
            </a:fld>
            <a:endParaRPr lang="en-US" dirty="0"/>
          </a:p>
        </p:txBody>
      </p:sp>
      <p:sp>
        <p:nvSpPr>
          <p:cNvPr id="5" name="Title 1"/>
          <p:cNvSpPr>
            <a:spLocks noGrp="1"/>
          </p:cNvSpPr>
          <p:nvPr>
            <p:ph type="title"/>
          </p:nvPr>
        </p:nvSpPr>
        <p:spPr>
          <a:ln>
            <a:solidFill>
              <a:schemeClr val="accent6">
                <a:lumMod val="50000"/>
              </a:schemeClr>
            </a:solidFill>
          </a:ln>
        </p:spPr>
        <p:txBody>
          <a:bodyPr/>
          <a:lstStyle/>
          <a:p>
            <a:pPr>
              <a:defRPr/>
            </a:pPr>
            <a:r>
              <a:rPr lang="en-US" dirty="0" smtClean="0">
                <a:solidFill>
                  <a:schemeClr val="accent6">
                    <a:lumMod val="50000"/>
                  </a:schemeClr>
                </a:solidFill>
                <a:latin typeface="+mn-lt"/>
              </a:rPr>
              <a:t>GOING GREEN, WHAT DOES IT MEAN?</a:t>
            </a:r>
            <a:endParaRPr lang="en-US" dirty="0">
              <a:solidFill>
                <a:schemeClr val="accent6">
                  <a:lumMod val="50000"/>
                </a:schemeClr>
              </a:solidFill>
              <a:latin typeface="+mn-lt"/>
            </a:endParaRPr>
          </a:p>
        </p:txBody>
      </p:sp>
      <p:sp>
        <p:nvSpPr>
          <p:cNvPr id="6" name="Content Placeholder 2"/>
          <p:cNvSpPr>
            <a:spLocks noGrp="1"/>
          </p:cNvSpPr>
          <p:nvPr>
            <p:ph idx="1"/>
          </p:nvPr>
        </p:nvSpPr>
        <p:spPr>
          <a:xfrm>
            <a:off x="1066800" y="914400"/>
            <a:ext cx="7693025" cy="4800600"/>
          </a:xfrm>
        </p:spPr>
        <p:txBody>
          <a:bodyPr/>
          <a:lstStyle/>
          <a:p>
            <a:pPr marL="457200" indent="-457200" algn="ctr">
              <a:buClr>
                <a:srgbClr val="3C653C"/>
              </a:buClr>
              <a:buNone/>
              <a:defRPr/>
            </a:pPr>
            <a:r>
              <a:rPr lang="en-US" sz="2400" b="1" dirty="0" smtClean="0">
                <a:solidFill>
                  <a:schemeClr val="accent6">
                    <a:lumMod val="50000"/>
                  </a:schemeClr>
                </a:solidFill>
              </a:rPr>
              <a:t>Cities, towns and other local governmental bodies can reduce their energy costs by:</a:t>
            </a:r>
            <a:endParaRPr lang="en-US" sz="1400" b="1" dirty="0" smtClean="0">
              <a:solidFill>
                <a:schemeClr val="accent6">
                  <a:lumMod val="50000"/>
                </a:schemeClr>
              </a:solidFill>
            </a:endParaRPr>
          </a:p>
          <a:p>
            <a:pPr marL="914400" lvl="1" indent="-457200">
              <a:buFont typeface="+mj-lt"/>
              <a:buAutoNum type="arabicPeriod"/>
              <a:defRPr/>
            </a:pPr>
            <a:r>
              <a:rPr lang="en-US" sz="2200" dirty="0" smtClean="0">
                <a:solidFill>
                  <a:schemeClr val="accent6">
                    <a:lumMod val="50000"/>
                  </a:schemeClr>
                </a:solidFill>
              </a:rPr>
              <a:t>Establishing an Energy Committee / Designating an Energy Officer</a:t>
            </a:r>
          </a:p>
          <a:p>
            <a:pPr marL="914400" lvl="1" indent="-457200">
              <a:buFont typeface="+mj-lt"/>
              <a:buAutoNum type="arabicPeriod"/>
              <a:defRPr/>
            </a:pPr>
            <a:r>
              <a:rPr lang="en-US" sz="2200" dirty="0" smtClean="0">
                <a:solidFill>
                  <a:schemeClr val="accent6">
                    <a:lumMod val="50000"/>
                  </a:schemeClr>
                </a:solidFill>
              </a:rPr>
              <a:t>Establishing an energy baseline for municipal buildings, schools, streetlights and all vehicles</a:t>
            </a:r>
          </a:p>
          <a:p>
            <a:pPr marL="914400" lvl="1" indent="-457200">
              <a:buFont typeface="+mj-lt"/>
              <a:buAutoNum type="arabicPeriod"/>
              <a:defRPr/>
            </a:pPr>
            <a:r>
              <a:rPr lang="en-US" sz="2200" dirty="0" smtClean="0">
                <a:solidFill>
                  <a:schemeClr val="accent6">
                    <a:lumMod val="50000"/>
                  </a:schemeClr>
                </a:solidFill>
              </a:rPr>
              <a:t>Performing Energy Audits on municipal buildings</a:t>
            </a:r>
          </a:p>
          <a:p>
            <a:pPr marL="914400" lvl="1" indent="-457200">
              <a:buFont typeface="+mj-lt"/>
              <a:buAutoNum type="arabicPeriod"/>
              <a:defRPr/>
            </a:pPr>
            <a:r>
              <a:rPr lang="en-US" sz="2200" dirty="0" smtClean="0">
                <a:solidFill>
                  <a:schemeClr val="accent6">
                    <a:lumMod val="50000"/>
                  </a:schemeClr>
                </a:solidFill>
              </a:rPr>
              <a:t>Implementing energy efficiency measures (e.g. town investments, utility rebates and incentives, grant programs and performance contracting)</a:t>
            </a:r>
          </a:p>
          <a:p>
            <a:pPr marL="914400" lvl="1" indent="-457200">
              <a:buFont typeface="+mj-lt"/>
              <a:buAutoNum type="arabicPeriod"/>
              <a:defRPr/>
            </a:pPr>
            <a:r>
              <a:rPr lang="en-US" sz="2200" dirty="0" smtClean="0">
                <a:solidFill>
                  <a:schemeClr val="accent6">
                    <a:lumMod val="50000"/>
                  </a:schemeClr>
                </a:solidFill>
              </a:rPr>
              <a:t>Changing behaviors: (e.g. energy conservation policies)</a:t>
            </a:r>
          </a:p>
          <a:p>
            <a:pPr marL="914400" lvl="1" indent="-457200">
              <a:buFont typeface="+mj-lt"/>
              <a:buAutoNum type="arabicPeriod"/>
              <a:defRPr/>
            </a:pPr>
            <a:r>
              <a:rPr lang="en-US" sz="2200" dirty="0" smtClean="0">
                <a:solidFill>
                  <a:schemeClr val="accent6">
                    <a:lumMod val="50000"/>
                  </a:schemeClr>
                </a:solidFill>
              </a:rPr>
              <a:t>Exploring renewable energy opportunities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752600"/>
            <a:ext cx="7693025" cy="4267200"/>
          </a:xfrm>
        </p:spPr>
        <p:txBody>
          <a:bodyPr/>
          <a:lstStyle/>
          <a:p>
            <a:pPr>
              <a:spcBef>
                <a:spcPct val="0"/>
              </a:spcBef>
              <a:spcAft>
                <a:spcPct val="20000"/>
              </a:spcAft>
              <a:buClr>
                <a:srgbClr val="3C653C"/>
              </a:buClr>
            </a:pPr>
            <a:r>
              <a:rPr lang="en-US" sz="2000" dirty="0" smtClean="0">
                <a:solidFill>
                  <a:srgbClr val="3C653C"/>
                </a:solidFill>
              </a:rPr>
              <a:t>Programs/Resources for Municipalities</a:t>
            </a:r>
          </a:p>
          <a:p>
            <a:pPr lvl="1">
              <a:spcBef>
                <a:spcPct val="0"/>
              </a:spcBef>
              <a:spcAft>
                <a:spcPct val="20000"/>
              </a:spcAft>
            </a:pPr>
            <a:r>
              <a:rPr lang="en-US" sz="2000" dirty="0" err="1" smtClean="0">
                <a:solidFill>
                  <a:srgbClr val="3C653C"/>
                </a:solidFill>
              </a:rPr>
              <a:t>MassEnergyInsight</a:t>
            </a:r>
            <a:r>
              <a:rPr lang="en-US" sz="2000" dirty="0" smtClean="0">
                <a:solidFill>
                  <a:srgbClr val="3C653C"/>
                </a:solidFill>
              </a:rPr>
              <a:t> System</a:t>
            </a:r>
            <a:endParaRPr lang="en-US" sz="2000" i="1" dirty="0" smtClean="0">
              <a:solidFill>
                <a:srgbClr val="3C653C"/>
              </a:solidFill>
            </a:endParaRPr>
          </a:p>
          <a:p>
            <a:pPr lvl="1">
              <a:spcBef>
                <a:spcPct val="0"/>
              </a:spcBef>
              <a:spcAft>
                <a:spcPct val="20000"/>
              </a:spcAft>
            </a:pPr>
            <a:r>
              <a:rPr lang="en-US" sz="2000" dirty="0" smtClean="0">
                <a:solidFill>
                  <a:srgbClr val="3C653C"/>
                </a:solidFill>
              </a:rPr>
              <a:t>Green Communities Grant Program</a:t>
            </a:r>
          </a:p>
          <a:p>
            <a:pPr lvl="1">
              <a:spcBef>
                <a:spcPct val="0"/>
              </a:spcBef>
              <a:spcAft>
                <a:spcPct val="20000"/>
              </a:spcAft>
            </a:pPr>
            <a:r>
              <a:rPr lang="en-US" sz="2000" dirty="0" smtClean="0">
                <a:solidFill>
                  <a:srgbClr val="3C653C"/>
                </a:solidFill>
              </a:rPr>
              <a:t>Municipal Energy Efficiency Program</a:t>
            </a:r>
          </a:p>
          <a:p>
            <a:pPr lvl="1">
              <a:spcBef>
                <a:spcPct val="0"/>
              </a:spcBef>
              <a:spcAft>
                <a:spcPct val="20000"/>
              </a:spcAft>
            </a:pPr>
            <a:r>
              <a:rPr lang="en-US" sz="2000" dirty="0" smtClean="0">
                <a:solidFill>
                  <a:srgbClr val="3C653C"/>
                </a:solidFill>
              </a:rPr>
              <a:t>Energy Performance Contracting Technical Assistance</a:t>
            </a:r>
          </a:p>
          <a:p>
            <a:pPr lvl="1">
              <a:spcBef>
                <a:spcPct val="0"/>
              </a:spcBef>
              <a:spcAft>
                <a:spcPct val="20000"/>
              </a:spcAft>
            </a:pPr>
            <a:r>
              <a:rPr lang="en-US" sz="2000" smtClean="0">
                <a:solidFill>
                  <a:srgbClr val="3C653C"/>
                </a:solidFill>
              </a:rPr>
              <a:t>Website </a:t>
            </a:r>
            <a:r>
              <a:rPr lang="en-US" sz="2000" dirty="0" smtClean="0">
                <a:solidFill>
                  <a:srgbClr val="3C653C"/>
                </a:solidFill>
              </a:rPr>
              <a:t>@ </a:t>
            </a:r>
            <a:r>
              <a:rPr lang="en-US" sz="2000" dirty="0" smtClean="0">
                <a:solidFill>
                  <a:srgbClr val="3C653C"/>
                </a:solidFill>
                <a:hlinkClick r:id="rId2"/>
              </a:rPr>
              <a:t>http://www.mass.gov/eea/energy-utilities-clean-tech/green-communities/</a:t>
            </a:r>
            <a:r>
              <a:rPr lang="en-US" sz="2000" dirty="0" smtClean="0">
                <a:solidFill>
                  <a:srgbClr val="3C653C"/>
                </a:solidFill>
              </a:rPr>
              <a:t> </a:t>
            </a:r>
          </a:p>
          <a:p>
            <a:pPr lvl="1">
              <a:spcBef>
                <a:spcPct val="0"/>
              </a:spcBef>
              <a:spcAft>
                <a:spcPct val="20000"/>
              </a:spcAft>
            </a:pPr>
            <a:r>
              <a:rPr lang="en-US" sz="2000" dirty="0" smtClean="0">
                <a:solidFill>
                  <a:srgbClr val="3C653C"/>
                </a:solidFill>
                <a:cs typeface="Arial" pitchFamily="34" charset="0"/>
              </a:rPr>
              <a:t>Email updates via listserv</a:t>
            </a:r>
            <a:r>
              <a:rPr lang="en-US" sz="2000" b="1" dirty="0" smtClean="0">
                <a:solidFill>
                  <a:srgbClr val="3C653C"/>
                </a:solidFill>
                <a:cs typeface="Arial" pitchFamily="34" charset="0"/>
              </a:rPr>
              <a:t> </a:t>
            </a:r>
            <a:r>
              <a:rPr lang="en-US" sz="2000" dirty="0" smtClean="0">
                <a:solidFill>
                  <a:srgbClr val="3C653C"/>
                </a:solidFill>
                <a:cs typeface="Arial" pitchFamily="34" charset="0"/>
              </a:rPr>
              <a:t>– Sign up by sending an email to: </a:t>
            </a:r>
            <a:r>
              <a:rPr lang="en-US" sz="2000" dirty="0" smtClean="0">
                <a:solidFill>
                  <a:srgbClr val="001933"/>
                </a:solidFill>
                <a:hlinkClick r:id="rId3"/>
              </a:rPr>
              <a:t>join-ene-greencommunities@listserv.state.ma.us</a:t>
            </a:r>
            <a:endParaRPr lang="en-US" sz="2000" dirty="0" smtClean="0">
              <a:solidFill>
                <a:srgbClr val="3C653C"/>
              </a:solidFill>
            </a:endParaRPr>
          </a:p>
          <a:p>
            <a:pPr lvl="1">
              <a:spcBef>
                <a:spcPct val="0"/>
              </a:spcBef>
              <a:spcAft>
                <a:spcPct val="20000"/>
              </a:spcAft>
            </a:pPr>
            <a:r>
              <a:rPr lang="en-US" sz="2000" dirty="0" smtClean="0">
                <a:solidFill>
                  <a:srgbClr val="3C653C"/>
                </a:solidFill>
              </a:rPr>
              <a:t>Regional Coordinators</a:t>
            </a:r>
          </a:p>
          <a:p>
            <a:endParaRPr lang="en-US" dirty="0"/>
          </a:p>
        </p:txBody>
      </p:sp>
      <p:sp>
        <p:nvSpPr>
          <p:cNvPr id="4" name="Slide Number Placeholder 3"/>
          <p:cNvSpPr>
            <a:spLocks noGrp="1"/>
          </p:cNvSpPr>
          <p:nvPr>
            <p:ph type="sldNum" sz="quarter" idx="10"/>
          </p:nvPr>
        </p:nvSpPr>
        <p:spPr/>
        <p:txBody>
          <a:bodyPr/>
          <a:lstStyle/>
          <a:p>
            <a:pPr>
              <a:defRPr/>
            </a:pPr>
            <a:fld id="{37CA611E-48B7-4049-A4A4-87C8F9309A5B}" type="slidenum">
              <a:rPr lang="en-US" smtClean="0"/>
              <a:pPr>
                <a:defRPr/>
              </a:pPr>
              <a:t>5</a:t>
            </a:fld>
            <a:endParaRPr lang="en-US" dirty="0"/>
          </a:p>
        </p:txBody>
      </p:sp>
      <p:sp>
        <p:nvSpPr>
          <p:cNvPr id="5" name="AutoShape 2"/>
          <p:cNvSpPr>
            <a:spLocks noGrp="1" noChangeArrowheads="1"/>
          </p:cNvSpPr>
          <p:nvPr>
            <p:ph type="title"/>
          </p:nvPr>
        </p:nvSpPr>
        <p:spPr>
          <a:xfrm>
            <a:off x="990600" y="304800"/>
            <a:ext cx="7924800" cy="1143000"/>
          </a:xfrm>
          <a:ln>
            <a:solidFill>
              <a:schemeClr val="accent6">
                <a:lumMod val="50000"/>
              </a:schemeClr>
            </a:solidFill>
          </a:ln>
        </p:spPr>
        <p:txBody>
          <a:bodyPr/>
          <a:lstStyle/>
          <a:p>
            <a:pPr>
              <a:defRPr/>
            </a:pPr>
            <a:r>
              <a:rPr lang="en-US" dirty="0">
                <a:solidFill>
                  <a:schemeClr val="accent6">
                    <a:lumMod val="50000"/>
                  </a:schemeClr>
                </a:solidFill>
                <a:latin typeface="+mn-lt"/>
              </a:rPr>
              <a:t>Green Communities </a:t>
            </a:r>
            <a:r>
              <a:rPr lang="en-US" dirty="0" smtClean="0">
                <a:solidFill>
                  <a:schemeClr val="accent6">
                    <a:lumMod val="50000"/>
                  </a:schemeClr>
                </a:solidFill>
                <a:latin typeface="+mn-lt"/>
              </a:rPr>
              <a:t>Division</a:t>
            </a:r>
            <a:br>
              <a:rPr lang="en-US" dirty="0" smtClean="0">
                <a:solidFill>
                  <a:schemeClr val="accent6">
                    <a:lumMod val="50000"/>
                  </a:schemeClr>
                </a:solidFill>
                <a:latin typeface="+mn-lt"/>
              </a:rPr>
            </a:br>
            <a:r>
              <a:rPr lang="en-US" dirty="0" smtClean="0">
                <a:solidFill>
                  <a:schemeClr val="accent6">
                    <a:lumMod val="50000"/>
                  </a:schemeClr>
                </a:solidFill>
                <a:latin typeface="+mn-lt"/>
              </a:rPr>
              <a:t>Programs &amp; Resources</a:t>
            </a:r>
            <a:endParaRPr lang="en-US" dirty="0">
              <a:solidFill>
                <a:schemeClr val="accent6">
                  <a:lumMod val="50000"/>
                </a:schemeClr>
              </a:solidFill>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7CA611E-48B7-4049-A4A4-87C8F9309A5B}" type="slidenum">
              <a:rPr lang="en-US" smtClean="0"/>
              <a:pPr>
                <a:defRPr/>
              </a:pPr>
              <a:t>6</a:t>
            </a:fld>
            <a:endParaRPr lang="en-US" dirty="0"/>
          </a:p>
        </p:txBody>
      </p:sp>
      <p:sp>
        <p:nvSpPr>
          <p:cNvPr id="5" name="Title 1"/>
          <p:cNvSpPr>
            <a:spLocks noGrp="1"/>
          </p:cNvSpPr>
          <p:nvPr>
            <p:ph type="title"/>
          </p:nvPr>
        </p:nvSpPr>
        <p:spPr>
          <a:ln>
            <a:solidFill>
              <a:schemeClr val="accent6">
                <a:lumMod val="50000"/>
              </a:schemeClr>
            </a:solidFill>
          </a:ln>
        </p:spPr>
        <p:txBody>
          <a:bodyPr/>
          <a:lstStyle/>
          <a:p>
            <a:pPr>
              <a:defRPr/>
            </a:pPr>
            <a:r>
              <a:rPr lang="en-US" sz="2800" dirty="0" smtClean="0">
                <a:solidFill>
                  <a:schemeClr val="accent6">
                    <a:lumMod val="50000"/>
                  </a:schemeClr>
                </a:solidFill>
              </a:rPr>
              <a:t>GREEN COMMUNITIES GRANT PROGRAM</a:t>
            </a:r>
            <a:endParaRPr lang="en-US" sz="2800" dirty="0">
              <a:solidFill>
                <a:schemeClr val="accent6">
                  <a:lumMod val="50000"/>
                </a:schemeClr>
              </a:solidFill>
            </a:endParaRPr>
          </a:p>
        </p:txBody>
      </p:sp>
      <p:graphicFrame>
        <p:nvGraphicFramePr>
          <p:cNvPr id="1026" name="Object 6"/>
          <p:cNvGraphicFramePr>
            <a:graphicFrameLocks noChangeAspect="1"/>
          </p:cNvGraphicFramePr>
          <p:nvPr>
            <p:ph idx="1"/>
          </p:nvPr>
        </p:nvGraphicFramePr>
        <p:xfrm>
          <a:off x="914400" y="1219200"/>
          <a:ext cx="3200400" cy="4419600"/>
        </p:xfrm>
        <a:graphic>
          <a:graphicData uri="http://schemas.openxmlformats.org/presentationml/2006/ole">
            <p:oleObj spid="_x0000_s1026" name="Acrobat Document" r:id="rId3" imgW="7776000" imgH="11664000" progId="AcroExch.Document.7">
              <p:embed/>
            </p:oleObj>
          </a:graphicData>
        </a:graphic>
      </p:graphicFrame>
      <p:sp>
        <p:nvSpPr>
          <p:cNvPr id="7" name="Rectangle 6"/>
          <p:cNvSpPr/>
          <p:nvPr/>
        </p:nvSpPr>
        <p:spPr>
          <a:xfrm>
            <a:off x="4267200" y="914400"/>
            <a:ext cx="4572000" cy="4648200"/>
          </a:xfrm>
          <a:prstGeom prst="rect">
            <a:avLst/>
          </a:prstGeom>
        </p:spPr>
        <p:txBody>
          <a:bodyPr wrap="square">
            <a:spAutoFit/>
          </a:bodyPr>
          <a:lstStyle/>
          <a:p>
            <a:pPr>
              <a:lnSpc>
                <a:spcPct val="90000"/>
              </a:lnSpc>
              <a:defRPr/>
            </a:pPr>
            <a:r>
              <a:rPr lang="en-US" sz="1800" dirty="0">
                <a:solidFill>
                  <a:schemeClr val="accent6">
                    <a:lumMod val="50000"/>
                  </a:schemeClr>
                </a:solidFill>
                <a:latin typeface="+mn-lt"/>
              </a:rPr>
              <a:t>Provides grants to </a:t>
            </a:r>
            <a:r>
              <a:rPr lang="en-US" sz="1800" b="1" i="1" dirty="0">
                <a:solidFill>
                  <a:schemeClr val="accent6">
                    <a:lumMod val="50000"/>
                  </a:schemeClr>
                </a:solidFill>
                <a:latin typeface="+mn-lt"/>
              </a:rPr>
              <a:t>qualifying</a:t>
            </a:r>
            <a:r>
              <a:rPr lang="en-US" sz="1800" dirty="0">
                <a:solidFill>
                  <a:schemeClr val="accent6">
                    <a:lumMod val="50000"/>
                  </a:schemeClr>
                </a:solidFill>
                <a:latin typeface="+mn-lt"/>
              </a:rPr>
              <a:t> communities to fund energy efficiency initiatives, renewable energy, innovative </a:t>
            </a:r>
            <a:r>
              <a:rPr lang="en-US" sz="1800" dirty="0" smtClean="0">
                <a:solidFill>
                  <a:schemeClr val="accent6">
                    <a:lumMod val="50000"/>
                  </a:schemeClr>
                </a:solidFill>
                <a:latin typeface="+mn-lt"/>
              </a:rPr>
              <a:t>projects</a:t>
            </a:r>
            <a:endParaRPr lang="en-US" sz="1800" dirty="0">
              <a:solidFill>
                <a:schemeClr val="accent6">
                  <a:lumMod val="50000"/>
                </a:schemeClr>
              </a:solidFill>
              <a:latin typeface="+mn-lt"/>
            </a:endParaRPr>
          </a:p>
          <a:p>
            <a:pPr>
              <a:lnSpc>
                <a:spcPct val="90000"/>
              </a:lnSpc>
              <a:defRPr/>
            </a:pPr>
            <a:r>
              <a:rPr lang="en-US" sz="1800" b="1" dirty="0">
                <a:solidFill>
                  <a:schemeClr val="accent6">
                    <a:lumMod val="50000"/>
                  </a:schemeClr>
                </a:solidFill>
                <a:latin typeface="+mn-lt"/>
              </a:rPr>
              <a:t>Qualification Criteria</a:t>
            </a:r>
          </a:p>
          <a:p>
            <a:pPr marL="457200" indent="-457200">
              <a:lnSpc>
                <a:spcPct val="90000"/>
              </a:lnSpc>
              <a:buFontTx/>
              <a:buAutoNum type="arabicPeriod"/>
              <a:defRPr/>
            </a:pPr>
            <a:r>
              <a:rPr lang="en-US" sz="1800" dirty="0">
                <a:solidFill>
                  <a:schemeClr val="accent6">
                    <a:lumMod val="50000"/>
                  </a:schemeClr>
                </a:solidFill>
                <a:latin typeface="+mn-lt"/>
              </a:rPr>
              <a:t>Adopt as-of-right </a:t>
            </a:r>
            <a:r>
              <a:rPr lang="en-US" sz="1800" dirty="0" err="1">
                <a:solidFill>
                  <a:schemeClr val="accent6">
                    <a:lumMod val="50000"/>
                  </a:schemeClr>
                </a:solidFill>
                <a:latin typeface="+mn-lt"/>
              </a:rPr>
              <a:t>siting</a:t>
            </a:r>
            <a:r>
              <a:rPr lang="en-US" sz="1800" dirty="0">
                <a:solidFill>
                  <a:schemeClr val="accent6">
                    <a:lumMod val="50000"/>
                  </a:schemeClr>
                </a:solidFill>
                <a:latin typeface="+mn-lt"/>
              </a:rPr>
              <a:t>, in designated      locations, for RE/AE generation, or RE/AE R&amp;D, or RE/AE manufacturing </a:t>
            </a:r>
          </a:p>
          <a:p>
            <a:pPr marL="457200" indent="-457200">
              <a:lnSpc>
                <a:spcPct val="90000"/>
              </a:lnSpc>
              <a:buFontTx/>
              <a:buAutoNum type="arabicPeriod"/>
              <a:defRPr/>
            </a:pPr>
            <a:r>
              <a:rPr lang="en-US" sz="1800" dirty="0">
                <a:solidFill>
                  <a:schemeClr val="accent6">
                    <a:lumMod val="50000"/>
                  </a:schemeClr>
                </a:solidFill>
                <a:latin typeface="+mn-lt"/>
              </a:rPr>
              <a:t>Adopt expedited (12 month) application/permitting process</a:t>
            </a:r>
          </a:p>
          <a:p>
            <a:pPr marL="457200" indent="-457200">
              <a:lnSpc>
                <a:spcPct val="90000"/>
              </a:lnSpc>
              <a:buFontTx/>
              <a:buAutoNum type="arabicPeriod"/>
              <a:defRPr/>
            </a:pPr>
            <a:r>
              <a:rPr lang="en-US" sz="1800" dirty="0">
                <a:solidFill>
                  <a:schemeClr val="accent6">
                    <a:lumMod val="50000"/>
                  </a:schemeClr>
                </a:solidFill>
                <a:latin typeface="+mn-lt"/>
              </a:rPr>
              <a:t>Establish an energy use baseline with a plan to reduce baseline by 20% in 5 years</a:t>
            </a:r>
          </a:p>
          <a:p>
            <a:pPr marL="457200" indent="-457200">
              <a:lnSpc>
                <a:spcPct val="90000"/>
              </a:lnSpc>
              <a:buFontTx/>
              <a:buAutoNum type="arabicPeriod"/>
              <a:defRPr/>
            </a:pPr>
            <a:r>
              <a:rPr lang="en-US" sz="1800" dirty="0">
                <a:solidFill>
                  <a:schemeClr val="accent6">
                    <a:lumMod val="50000"/>
                  </a:schemeClr>
                </a:solidFill>
                <a:latin typeface="+mn-lt"/>
              </a:rPr>
              <a:t>Purchase only fuel-efficient vehicles</a:t>
            </a:r>
          </a:p>
          <a:p>
            <a:pPr marL="457200" indent="-457200">
              <a:lnSpc>
                <a:spcPct val="90000"/>
              </a:lnSpc>
              <a:buFontTx/>
              <a:buAutoNum type="arabicPeriod"/>
              <a:defRPr/>
            </a:pPr>
            <a:r>
              <a:rPr lang="en-US" sz="1800" dirty="0" smtClean="0">
                <a:solidFill>
                  <a:schemeClr val="accent6">
                    <a:lumMod val="50000"/>
                  </a:schemeClr>
                </a:solidFill>
                <a:latin typeface="+mn-lt"/>
              </a:rPr>
              <a:t>Require new </a:t>
            </a:r>
            <a:r>
              <a:rPr lang="en-US" sz="1800" dirty="0">
                <a:solidFill>
                  <a:schemeClr val="accent6">
                    <a:lumMod val="50000"/>
                  </a:schemeClr>
                </a:solidFill>
                <a:latin typeface="+mn-lt"/>
              </a:rPr>
              <a:t>residential </a:t>
            </a:r>
            <a:r>
              <a:rPr lang="en-US" sz="1800" dirty="0" smtClean="0">
                <a:solidFill>
                  <a:schemeClr val="accent6">
                    <a:lumMod val="50000"/>
                  </a:schemeClr>
                </a:solidFill>
                <a:latin typeface="+mn-lt"/>
              </a:rPr>
              <a:t>construction</a:t>
            </a:r>
            <a:r>
              <a:rPr lang="en-US" sz="1800" baseline="30000" dirty="0" smtClean="0">
                <a:solidFill>
                  <a:schemeClr val="accent6">
                    <a:lumMod val="50000"/>
                  </a:schemeClr>
                </a:solidFill>
                <a:latin typeface="+mn-lt"/>
              </a:rPr>
              <a:t> </a:t>
            </a:r>
            <a:r>
              <a:rPr lang="en-US" sz="1800" dirty="0">
                <a:solidFill>
                  <a:schemeClr val="accent6">
                    <a:lumMod val="50000"/>
                  </a:schemeClr>
                </a:solidFill>
                <a:latin typeface="+mn-lt"/>
              </a:rPr>
              <a:t>and new commercial and industrial real estate construction</a:t>
            </a:r>
            <a:r>
              <a:rPr lang="en-US" sz="1800" baseline="30000" dirty="0">
                <a:solidFill>
                  <a:schemeClr val="accent6">
                    <a:lumMod val="50000"/>
                  </a:schemeClr>
                </a:solidFill>
                <a:latin typeface="+mn-lt"/>
              </a:rPr>
              <a:t> </a:t>
            </a:r>
            <a:r>
              <a:rPr lang="en-US" sz="1800" dirty="0">
                <a:solidFill>
                  <a:schemeClr val="accent6">
                    <a:lumMod val="50000"/>
                  </a:schemeClr>
                </a:solidFill>
                <a:latin typeface="+mn-lt"/>
              </a:rPr>
              <a:t>to minimize life-cycle energy costs </a:t>
            </a:r>
            <a:r>
              <a:rPr lang="en-US" sz="1800" b="1" dirty="0">
                <a:solidFill>
                  <a:schemeClr val="accent6">
                    <a:lumMod val="50000"/>
                  </a:schemeClr>
                </a:solidFill>
                <a:latin typeface="+mn-lt"/>
              </a:rPr>
              <a:t>(Adopt Stretch </a:t>
            </a:r>
            <a:r>
              <a:rPr lang="en-US" sz="1800" b="1" dirty="0" smtClean="0">
                <a:solidFill>
                  <a:schemeClr val="accent6">
                    <a:lumMod val="50000"/>
                  </a:schemeClr>
                </a:solidFill>
                <a:latin typeface="+mn-lt"/>
              </a:rPr>
              <a:t>Code - 780 CMR 115, Appendix AA)</a:t>
            </a:r>
            <a:endParaRPr lang="en-US" sz="1800" b="1" baseline="30000" dirty="0">
              <a:solidFill>
                <a:schemeClr val="accent6">
                  <a:lumMod val="50000"/>
                </a:schemeClr>
              </a:solidFill>
              <a:latin typeface="+mn-lt"/>
            </a:endParaRPr>
          </a:p>
        </p:txBody>
      </p:sp>
      <p:sp>
        <p:nvSpPr>
          <p:cNvPr id="8" name="Rectangle 7"/>
          <p:cNvSpPr/>
          <p:nvPr/>
        </p:nvSpPr>
        <p:spPr>
          <a:xfrm>
            <a:off x="1981200" y="5715000"/>
            <a:ext cx="5867400" cy="707886"/>
          </a:xfrm>
          <a:prstGeom prst="rect">
            <a:avLst/>
          </a:prstGeom>
        </p:spPr>
        <p:txBody>
          <a:bodyPr wrap="square">
            <a:spAutoFit/>
          </a:bodyPr>
          <a:lstStyle/>
          <a:p>
            <a:pPr algn="ctr">
              <a:defRPr/>
            </a:pPr>
            <a:r>
              <a:rPr lang="en-US" sz="2000" b="1" u="sng" dirty="0" smtClean="0">
                <a:solidFill>
                  <a:schemeClr val="accent6">
                    <a:lumMod val="50000"/>
                  </a:schemeClr>
                </a:solidFill>
                <a:latin typeface="Calibri" pitchFamily="34" charset="0"/>
                <a:hlinkClick r:id="rId4"/>
              </a:rPr>
              <a:t>http://www.mass.gov/eea/energy-utilities-clean-tech/green-communities/gc-grant-program/</a:t>
            </a:r>
            <a:r>
              <a:rPr lang="en-US" sz="2000" b="1" u="sng" dirty="0" smtClean="0">
                <a:solidFill>
                  <a:schemeClr val="accent6">
                    <a:lumMod val="50000"/>
                  </a:schemeClr>
                </a:solidFill>
                <a:latin typeface="Calibri" pitchFamily="34" charset="0"/>
              </a:rPr>
              <a:t> </a:t>
            </a:r>
            <a:endParaRPr lang="en-US" sz="2000" b="1" dirty="0">
              <a:solidFill>
                <a:schemeClr val="accent6">
                  <a:lumMod val="50000"/>
                </a:schemeClr>
              </a:solidFill>
              <a:latin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7CA611E-48B7-4049-A4A4-87C8F9309A5B}" type="slidenum">
              <a:rPr lang="en-US" smtClean="0"/>
              <a:pPr>
                <a:defRPr/>
              </a:pPr>
              <a:t>7</a:t>
            </a:fld>
            <a:endParaRPr lang="en-US" dirty="0"/>
          </a:p>
        </p:txBody>
      </p:sp>
      <p:sp>
        <p:nvSpPr>
          <p:cNvPr id="5" name="Title 1"/>
          <p:cNvSpPr>
            <a:spLocks noGrp="1"/>
          </p:cNvSpPr>
          <p:nvPr>
            <p:ph type="title"/>
          </p:nvPr>
        </p:nvSpPr>
        <p:spPr>
          <a:xfrm>
            <a:off x="990600" y="152400"/>
            <a:ext cx="7924800" cy="990600"/>
          </a:xfrm>
          <a:ln>
            <a:solidFill>
              <a:srgbClr val="336600"/>
            </a:solidFill>
          </a:ln>
        </p:spPr>
        <p:txBody>
          <a:bodyPr/>
          <a:lstStyle/>
          <a:p>
            <a:r>
              <a:rPr lang="en-US" sz="2800" dirty="0" smtClean="0">
                <a:solidFill>
                  <a:srgbClr val="336600"/>
                </a:solidFill>
              </a:rPr>
              <a:t>Green Communities Designation and Grant Flowchart</a:t>
            </a:r>
            <a:endParaRPr lang="en-US" sz="2800" dirty="0">
              <a:solidFill>
                <a:srgbClr val="336600"/>
              </a:solidFill>
            </a:endParaRPr>
          </a:p>
        </p:txBody>
      </p:sp>
      <p:graphicFrame>
        <p:nvGraphicFramePr>
          <p:cNvPr id="6" name="Content Placeholder 4"/>
          <p:cNvGraphicFramePr>
            <a:graphicFrameLocks noGrp="1"/>
          </p:cNvGraphicFramePr>
          <p:nvPr>
            <p:ph idx="1"/>
          </p:nvPr>
        </p:nvGraphicFramePr>
        <p:xfrm>
          <a:off x="1066800" y="1295400"/>
          <a:ext cx="7693025"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0"/>
              </a:spcBef>
              <a:spcAft>
                <a:spcPts val="1200"/>
              </a:spcAft>
              <a:buNone/>
            </a:pPr>
            <a:r>
              <a:rPr lang="en-US" dirty="0" smtClean="0">
                <a:solidFill>
                  <a:srgbClr val="3C653C"/>
                </a:solidFill>
              </a:rPr>
              <a:t> For at least </a:t>
            </a:r>
            <a:r>
              <a:rPr lang="en-US" u="sng" dirty="0" smtClean="0">
                <a:solidFill>
                  <a:srgbClr val="3C653C"/>
                </a:solidFill>
              </a:rPr>
              <a:t>one</a:t>
            </a:r>
            <a:r>
              <a:rPr lang="en-US" dirty="0" smtClean="0">
                <a:solidFill>
                  <a:srgbClr val="3C653C"/>
                </a:solidFill>
              </a:rPr>
              <a:t> of the following:</a:t>
            </a:r>
          </a:p>
          <a:p>
            <a:pPr>
              <a:spcBef>
                <a:spcPts val="0"/>
              </a:spcBef>
              <a:spcAft>
                <a:spcPts val="0"/>
              </a:spcAft>
              <a:buNone/>
            </a:pPr>
            <a:endParaRPr lang="en-US" dirty="0" smtClean="0">
              <a:solidFill>
                <a:srgbClr val="3C653C"/>
              </a:solidFill>
            </a:endParaRPr>
          </a:p>
          <a:p>
            <a:pPr marL="457200" indent="-457200">
              <a:spcBef>
                <a:spcPts val="0"/>
              </a:spcBef>
              <a:spcAft>
                <a:spcPts val="1200"/>
              </a:spcAft>
              <a:buFont typeface="+mj-lt"/>
              <a:buAutoNum type="arabicPeriod"/>
            </a:pPr>
            <a:r>
              <a:rPr lang="en-US" dirty="0" smtClean="0">
                <a:solidFill>
                  <a:srgbClr val="3C653C"/>
                </a:solidFill>
              </a:rPr>
              <a:t>Renewable or Alternative Energy Generating Facilities or;</a:t>
            </a:r>
          </a:p>
          <a:p>
            <a:pPr marL="457200" indent="-457200">
              <a:spcBef>
                <a:spcPts val="0"/>
              </a:spcBef>
              <a:spcAft>
                <a:spcPts val="1200"/>
              </a:spcAft>
              <a:buFont typeface="+mj-lt"/>
              <a:buAutoNum type="arabicPeriod"/>
            </a:pPr>
            <a:r>
              <a:rPr lang="en-US" dirty="0" smtClean="0">
                <a:solidFill>
                  <a:srgbClr val="3C653C"/>
                </a:solidFill>
              </a:rPr>
              <a:t>Renewable or Alternative Energy Research and Development (R&amp;D) Facilities or;</a:t>
            </a:r>
          </a:p>
          <a:p>
            <a:pPr marL="457200" indent="-457200">
              <a:spcBef>
                <a:spcPts val="0"/>
              </a:spcBef>
              <a:spcAft>
                <a:spcPts val="1200"/>
              </a:spcAft>
              <a:buFont typeface="+mj-lt"/>
              <a:buAutoNum type="arabicPeriod"/>
            </a:pPr>
            <a:r>
              <a:rPr lang="en-US" dirty="0" smtClean="0">
                <a:solidFill>
                  <a:srgbClr val="3C653C"/>
                </a:solidFill>
              </a:rPr>
              <a:t>Renewable or Alternative Energy Manufacturing Facilities in designated locations.</a:t>
            </a:r>
            <a:endParaRPr lang="en-US" dirty="0"/>
          </a:p>
        </p:txBody>
      </p:sp>
      <p:sp>
        <p:nvSpPr>
          <p:cNvPr id="4" name="Slide Number Placeholder 3"/>
          <p:cNvSpPr>
            <a:spLocks noGrp="1"/>
          </p:cNvSpPr>
          <p:nvPr>
            <p:ph type="sldNum" sz="quarter" idx="10"/>
          </p:nvPr>
        </p:nvSpPr>
        <p:spPr/>
        <p:txBody>
          <a:bodyPr/>
          <a:lstStyle/>
          <a:p>
            <a:pPr>
              <a:defRPr/>
            </a:pPr>
            <a:fld id="{37CA611E-48B7-4049-A4A4-87C8F9309A5B}" type="slidenum">
              <a:rPr lang="en-US" smtClean="0"/>
              <a:pPr>
                <a:defRPr/>
              </a:pPr>
              <a:t>8</a:t>
            </a:fld>
            <a:endParaRPr lang="en-US" dirty="0"/>
          </a:p>
        </p:txBody>
      </p:sp>
      <p:sp>
        <p:nvSpPr>
          <p:cNvPr id="5" name="Title 1"/>
          <p:cNvSpPr>
            <a:spLocks noGrp="1"/>
          </p:cNvSpPr>
          <p:nvPr>
            <p:ph type="title"/>
          </p:nvPr>
        </p:nvSpPr>
        <p:spPr>
          <a:ln>
            <a:solidFill>
              <a:srgbClr val="3C653C"/>
            </a:solidFill>
          </a:ln>
        </p:spPr>
        <p:txBody>
          <a:bodyPr/>
          <a:lstStyle/>
          <a:p>
            <a:r>
              <a:rPr lang="en-US" sz="2800" dirty="0" smtClean="0">
                <a:solidFill>
                  <a:srgbClr val="3C653C"/>
                </a:solidFill>
              </a:rPr>
              <a:t>Criteria 1 – As-Of-Right </a:t>
            </a:r>
            <a:r>
              <a:rPr lang="en-US" sz="2800" dirty="0" err="1" smtClean="0">
                <a:solidFill>
                  <a:srgbClr val="3C653C"/>
                </a:solidFill>
              </a:rPr>
              <a:t>Siting</a:t>
            </a:r>
            <a:r>
              <a:rPr lang="en-US" sz="2800" dirty="0" smtClean="0">
                <a:solidFill>
                  <a:srgbClr val="3C653C"/>
                </a:solidFill>
              </a:rPr>
              <a:t> </a:t>
            </a:r>
            <a:endParaRPr lang="en-US" sz="2800" dirty="0">
              <a:solidFill>
                <a:srgbClr val="3C653C"/>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447800"/>
            <a:ext cx="7693025" cy="4267200"/>
          </a:xfrm>
        </p:spPr>
        <p:txBody>
          <a:bodyPr/>
          <a:lstStyle/>
          <a:p>
            <a:pPr marL="457200" indent="-457200">
              <a:spcBef>
                <a:spcPts val="0"/>
              </a:spcBef>
              <a:spcAft>
                <a:spcPts val="1200"/>
              </a:spcAft>
              <a:buFont typeface="+mj-lt"/>
              <a:buAutoNum type="arabicPeriod"/>
            </a:pPr>
            <a:r>
              <a:rPr lang="en-US" sz="2400" dirty="0" smtClean="0">
                <a:solidFill>
                  <a:srgbClr val="3C653C"/>
                </a:solidFill>
              </a:rPr>
              <a:t>On-Shore Wind – A turbine of a minimum 600 kW in size or above </a:t>
            </a:r>
          </a:p>
          <a:p>
            <a:pPr marL="457200" indent="-457200">
              <a:spcBef>
                <a:spcPts val="0"/>
              </a:spcBef>
              <a:spcAft>
                <a:spcPts val="1200"/>
              </a:spcAft>
              <a:buFont typeface="+mj-lt"/>
              <a:buAutoNum type="arabicPeriod"/>
            </a:pPr>
            <a:r>
              <a:rPr lang="en-US" sz="2400" dirty="0" smtClean="0">
                <a:solidFill>
                  <a:srgbClr val="3C653C"/>
                </a:solidFill>
              </a:rPr>
              <a:t>Off-Shore Wind – A turbine of a minimum 2.5 MW or above </a:t>
            </a:r>
          </a:p>
          <a:p>
            <a:pPr marL="457200" indent="-457200">
              <a:spcBef>
                <a:spcPts val="0"/>
              </a:spcBef>
              <a:spcAft>
                <a:spcPts val="1200"/>
              </a:spcAft>
              <a:buFont typeface="+mj-lt"/>
              <a:buAutoNum type="arabicPeriod"/>
            </a:pPr>
            <a:r>
              <a:rPr lang="en-US" sz="2400" dirty="0" smtClean="0">
                <a:solidFill>
                  <a:srgbClr val="3C653C"/>
                </a:solidFill>
              </a:rPr>
              <a:t>Solar Photovoltaic – A single ground-mounted system of a minimum of 250 kW or above </a:t>
            </a:r>
          </a:p>
          <a:p>
            <a:pPr marL="457200" indent="-457200">
              <a:spcBef>
                <a:spcPts val="0"/>
              </a:spcBef>
              <a:spcAft>
                <a:spcPts val="1200"/>
              </a:spcAft>
              <a:buFont typeface="+mj-lt"/>
              <a:buAutoNum type="arabicPeriod"/>
            </a:pPr>
            <a:r>
              <a:rPr lang="en-US" sz="2400" dirty="0" smtClean="0">
                <a:solidFill>
                  <a:srgbClr val="3C653C"/>
                </a:solidFill>
              </a:rPr>
              <a:t>Biomass CHP - A minimum of 5 MW in a stand-alone building </a:t>
            </a:r>
          </a:p>
          <a:p>
            <a:pPr marL="457200" indent="-457200">
              <a:spcBef>
                <a:spcPts val="0"/>
              </a:spcBef>
              <a:spcAft>
                <a:spcPts val="1200"/>
              </a:spcAft>
              <a:buFont typeface="+mj-lt"/>
              <a:buAutoNum type="arabicPeriod"/>
            </a:pPr>
            <a:r>
              <a:rPr lang="en-US" sz="2400" dirty="0" smtClean="0">
                <a:solidFill>
                  <a:srgbClr val="3C653C"/>
                </a:solidFill>
              </a:rPr>
              <a:t>Ocean, Wave or Tidal – no minimum threshold</a:t>
            </a:r>
            <a:endParaRPr lang="en-US" sz="2400" dirty="0"/>
          </a:p>
        </p:txBody>
      </p:sp>
      <p:sp>
        <p:nvSpPr>
          <p:cNvPr id="4" name="Slide Number Placeholder 3"/>
          <p:cNvSpPr>
            <a:spLocks noGrp="1"/>
          </p:cNvSpPr>
          <p:nvPr>
            <p:ph type="sldNum" sz="quarter" idx="10"/>
          </p:nvPr>
        </p:nvSpPr>
        <p:spPr/>
        <p:txBody>
          <a:bodyPr/>
          <a:lstStyle/>
          <a:p>
            <a:pPr>
              <a:defRPr/>
            </a:pPr>
            <a:fld id="{37CA611E-48B7-4049-A4A4-87C8F9309A5B}" type="slidenum">
              <a:rPr lang="en-US" smtClean="0"/>
              <a:pPr>
                <a:defRPr/>
              </a:pPr>
              <a:t>9</a:t>
            </a:fld>
            <a:endParaRPr lang="en-US" dirty="0"/>
          </a:p>
        </p:txBody>
      </p:sp>
      <p:sp>
        <p:nvSpPr>
          <p:cNvPr id="5" name="Title 1"/>
          <p:cNvSpPr>
            <a:spLocks noGrp="1"/>
          </p:cNvSpPr>
          <p:nvPr>
            <p:ph type="title"/>
          </p:nvPr>
        </p:nvSpPr>
        <p:spPr>
          <a:ln>
            <a:solidFill>
              <a:srgbClr val="3C653C"/>
            </a:solidFill>
          </a:ln>
        </p:spPr>
        <p:txBody>
          <a:bodyPr/>
          <a:lstStyle/>
          <a:p>
            <a:r>
              <a:rPr lang="en-US" sz="2800" dirty="0" smtClean="0">
                <a:solidFill>
                  <a:srgbClr val="3C653C"/>
                </a:solidFill>
              </a:rPr>
              <a:t>Criteria 1 – As-Of-Right </a:t>
            </a:r>
            <a:r>
              <a:rPr lang="en-US" sz="2800" dirty="0" err="1" smtClean="0">
                <a:solidFill>
                  <a:srgbClr val="3C653C"/>
                </a:solidFill>
              </a:rPr>
              <a:t>Siting</a:t>
            </a:r>
            <a:r>
              <a:rPr lang="en-US" sz="2800" dirty="0" smtClean="0">
                <a:solidFill>
                  <a:srgbClr val="3C653C"/>
                </a:solidFill>
              </a:rPr>
              <a:t> / Generation</a:t>
            </a:r>
            <a:endParaRPr lang="en-US" sz="28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SYNC_CONTAIN_GUIDS" val="TRUE"/>
</p:tagLst>
</file>

<file path=ppt/tags/tag2.xml><?xml version="1.0" encoding="utf-8"?>
<p:tagLst xmlns:a="http://schemas.openxmlformats.org/drawingml/2006/main" xmlns:r="http://schemas.openxmlformats.org/officeDocument/2006/relationships" xmlns:p="http://schemas.openxmlformats.org/presentationml/2006/main">
  <p:tag name="OFFISYNC_SLIDE_GUID" val="fb0cfa74-0053-4805-82f6-f2aa393bdbf7"/>
</p:tagLst>
</file>

<file path=ppt/tags/tag3.xml><?xml version="1.0" encoding="utf-8"?>
<p:tagLst xmlns:a="http://schemas.openxmlformats.org/drawingml/2006/main" xmlns:r="http://schemas.openxmlformats.org/officeDocument/2006/relationships" xmlns:p="http://schemas.openxmlformats.org/presentationml/2006/main">
  <p:tag name="OFFISYNC_SLIDE_GUID" val="66aa0c2f-b82e-462f-88b3-f8717d60ec25"/>
</p:tagLst>
</file>

<file path=ppt/tags/tag4.xml><?xml version="1.0" encoding="utf-8"?>
<p:tagLst xmlns:a="http://schemas.openxmlformats.org/drawingml/2006/main" xmlns:r="http://schemas.openxmlformats.org/officeDocument/2006/relationships" xmlns:p="http://schemas.openxmlformats.org/presentationml/2006/main">
  <p:tag name="OFFISYNC_SLIDE_GUID" val="c18ba736-975d-4ce9-a24d-449563e57f91"/>
</p:tagLst>
</file>

<file path=ppt/tags/tag5.xml><?xml version="1.0" encoding="utf-8"?>
<p:tagLst xmlns:a="http://schemas.openxmlformats.org/drawingml/2006/main" xmlns:r="http://schemas.openxmlformats.org/officeDocument/2006/relationships" xmlns:p="http://schemas.openxmlformats.org/presentationml/2006/main">
  <p:tag name="OFFISYNC_SLIDE_GUID" val="880495b6-473a-4c9b-aa73-242fb5fcb73f"/>
</p:tagLst>
</file>

<file path=ppt/tags/tag6.xml><?xml version="1.0" encoding="utf-8"?>
<p:tagLst xmlns:a="http://schemas.openxmlformats.org/drawingml/2006/main" xmlns:r="http://schemas.openxmlformats.org/officeDocument/2006/relationships" xmlns:p="http://schemas.openxmlformats.org/presentationml/2006/main">
  <p:tag name="OFFISYNC_SLIDE_GUID" val="85ced2ea-a038-4496-bbc4-09da3b24e218"/>
</p:tagLst>
</file>

<file path=ppt/tags/tag7.xml><?xml version="1.0" encoding="utf-8"?>
<p:tagLst xmlns:a="http://schemas.openxmlformats.org/drawingml/2006/main" xmlns:r="http://schemas.openxmlformats.org/officeDocument/2006/relationships" xmlns:p="http://schemas.openxmlformats.org/presentationml/2006/main">
  <p:tag name="OFFISYNC_SLIDE_GUID" val="43b1132a-abde-4efc-a3d5-41d9f77c9f0c"/>
</p:tagLst>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21985</TotalTime>
  <Words>1654</Words>
  <Application>Microsoft Office PowerPoint</Application>
  <PresentationFormat>On-screen Show (4:3)</PresentationFormat>
  <Paragraphs>254</Paragraphs>
  <Slides>27</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vt:lpstr>
      <vt:lpstr>Wingdings</vt:lpstr>
      <vt:lpstr>Times New Roman</vt:lpstr>
      <vt:lpstr>Lucida Sans</vt:lpstr>
      <vt:lpstr>Calibri</vt:lpstr>
      <vt:lpstr>Capsules</vt:lpstr>
      <vt:lpstr>Acrobat Document</vt:lpstr>
      <vt:lpstr>Slide 1</vt:lpstr>
      <vt:lpstr>Massachusetts</vt:lpstr>
      <vt:lpstr>Serves as the hub for all Massachusetts cities and towns on energy matters</vt:lpstr>
      <vt:lpstr>GOING GREEN, WHAT DOES IT MEAN?</vt:lpstr>
      <vt:lpstr>Green Communities Division Programs &amp; Resources</vt:lpstr>
      <vt:lpstr>GREEN COMMUNITIES GRANT PROGRAM</vt:lpstr>
      <vt:lpstr>Green Communities Designation and Grant Flowchart</vt:lpstr>
      <vt:lpstr>Criteria 1 – As-Of-Right Siting </vt:lpstr>
      <vt:lpstr>Criteria 1 – As-Of-Right Siting / Generation</vt:lpstr>
      <vt:lpstr>Criteria 2 – Expedited Permitting</vt:lpstr>
      <vt:lpstr>Criteria 3 – Energy Baseline &amp; 20% Energy Reduction Plan</vt:lpstr>
      <vt:lpstr>Criteria 3 – Energy Tracking Tools</vt:lpstr>
      <vt:lpstr>Criteria 3 – Energy Baseline &amp; 20% Energy Reduction Plan</vt:lpstr>
      <vt:lpstr>Criteria 4 – Fuel Efficient Vehicles</vt:lpstr>
      <vt:lpstr>Criteria 5 – Minimize Life Cycle Costs</vt:lpstr>
      <vt:lpstr>Meet the Green Communities!</vt:lpstr>
      <vt:lpstr>Stretch Code Communities</vt:lpstr>
      <vt:lpstr>Slide 18</vt:lpstr>
      <vt:lpstr>Slide 19</vt:lpstr>
      <vt:lpstr>Slide 20</vt:lpstr>
      <vt:lpstr>Slide 21</vt:lpstr>
      <vt:lpstr>MUNICIPAL ENERGY EFFICIENCY </vt:lpstr>
      <vt:lpstr>Municipal Energy Efficiency - EAP</vt:lpstr>
      <vt:lpstr>       Energy Management Services Assistance – MGL c25A sections 11C and 11i</vt:lpstr>
      <vt:lpstr>Slide 25</vt:lpstr>
      <vt:lpstr>Slide 26</vt:lpstr>
      <vt:lpstr>Green Communities Contacts</vt:lpstr>
    </vt:vector>
  </TitlesOfParts>
  <Company>ENE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KPisiewski</dc:creator>
  <cp:lastModifiedBy>Seth Pickering</cp:lastModifiedBy>
  <cp:revision>1883</cp:revision>
  <cp:lastPrinted>2008-02-11T15:01:39Z</cp:lastPrinted>
  <dcterms:created xsi:type="dcterms:W3CDTF">2008-02-11T15:01:39Z</dcterms:created>
  <dcterms:modified xsi:type="dcterms:W3CDTF">2012-09-12T19:07:42Z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y fmtid="{D5CDD505-2E9C-101B-9397-08002B2CF9AE}" pid="3" name="Offisync_FolderId">
    <vt:lpwstr/>
  </property>
  <property fmtid="{D5CDD505-2E9C-101B-9397-08002B2CF9AE}" pid="4" name="Offisync_SaveTime">
    <vt:lpwstr/>
  </property>
  <property fmtid="{D5CDD505-2E9C-101B-9397-08002B2CF9AE}" pid="5" name="Offisync_IsSaved">
    <vt:lpwstr>False</vt:lpwstr>
  </property>
  <property fmtid="{D5CDD505-2E9C-101B-9397-08002B2CF9AE}" pid="6" name="Offisync_UniqueId">
    <vt:lpwstr>184640;12592754</vt:lpwstr>
  </property>
  <property fmtid="{D5CDD505-2E9C-101B-9397-08002B2CF9AE}" pid="7" name="CentralDesktop_MDAdded">
    <vt:lpwstr>True</vt:lpwstr>
  </property>
  <property fmtid="{D5CDD505-2E9C-101B-9397-08002B2CF9AE}" pid="8" name="Offisync_FileTitle">
    <vt:lpwstr/>
  </property>
  <property fmtid="{D5CDD505-2E9C-101B-9397-08002B2CF9AE}" pid="9" name="Offisync_UpdateToken">
    <vt:lpwstr>2011-03-09T13:20:23-0500</vt:lpwstr>
  </property>
  <property fmtid="{D5CDD505-2E9C-101B-9397-08002B2CF9AE}" pid="10" name="Offisync_ProviderName">
    <vt:lpwstr>Central Desktop</vt:lpwstr>
  </property>
  <property fmtid="{D5CDD505-2E9C-101B-9397-08002B2CF9AE}" pid="11" name="Offisync_ProviderInitializationData">
    <vt:lpwstr/>
  </property>
  <property fmtid="{D5CDD505-2E9C-101B-9397-08002B2CF9AE}" pid="12" name="Offisync_SavedByUsername">
    <vt:lpwstr>Tom Witkin (tomwitkin)</vt:lpwstr>
  </property>
</Properties>
</file>